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7" r:id="rId3"/>
    <p:sldId id="256" r:id="rId4"/>
    <p:sldId id="269" r:id="rId5"/>
    <p:sldId id="263" r:id="rId6"/>
    <p:sldId id="270" r:id="rId7"/>
    <p:sldId id="272" r:id="rId8"/>
    <p:sldId id="271" r:id="rId9"/>
    <p:sldId id="259" r:id="rId10"/>
    <p:sldId id="262" r:id="rId11"/>
    <p:sldId id="260" r:id="rId12"/>
    <p:sldId id="261"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086" autoAdjust="0"/>
    <p:restoredTop sz="94660"/>
  </p:normalViewPr>
  <p:slideViewPr>
    <p:cSldViewPr snapToGrid="0">
      <p:cViewPr>
        <p:scale>
          <a:sx n="75" d="100"/>
          <a:sy n="75" d="100"/>
        </p:scale>
        <p:origin x="1614" y="9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image" Target="../media/image6.jpeg"/></Relationships>
</file>

<file path=ppt/diagrams/_rels/drawing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image" Target="../media/image6.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EDE690-A64E-4EDC-8351-56C6F5E259ED}" type="doc">
      <dgm:prSet loTypeId="urn:microsoft.com/office/officeart/2005/8/layout/pList1" loCatId="list" qsTypeId="urn:microsoft.com/office/officeart/2005/8/quickstyle/simple1" qsCatId="simple" csTypeId="urn:microsoft.com/office/officeart/2005/8/colors/accent1_2" csCatId="accent1" phldr="1"/>
      <dgm:spPr/>
    </dgm:pt>
    <dgm:pt modelId="{7F2B4ABB-A861-47BF-88EA-828EC8AE057A}">
      <dgm:prSet phldrT="[Văn bản]"/>
      <dgm:spPr>
        <a:solidFill>
          <a:schemeClr val="accent1">
            <a:lumMod val="40000"/>
            <a:lumOff val="60000"/>
          </a:schemeClr>
        </a:solidFill>
      </dgm:spPr>
      <dgm:t>
        <a:bodyPr/>
        <a:lstStyle/>
        <a:p>
          <a:endParaRPr lang="en-GB" dirty="0"/>
        </a:p>
      </dgm:t>
    </dgm:pt>
    <dgm:pt modelId="{BB8DA750-32CD-489B-8368-11506AF23CB4}" type="sibTrans" cxnId="{56500660-76E2-446E-8BF3-761DAC485F51}">
      <dgm:prSet/>
      <dgm:spPr/>
      <dgm:t>
        <a:bodyPr/>
        <a:lstStyle/>
        <a:p>
          <a:endParaRPr lang="en-GB"/>
        </a:p>
      </dgm:t>
    </dgm:pt>
    <dgm:pt modelId="{708B1723-A565-4139-9E37-42CBFB950E53}" type="parTrans" cxnId="{56500660-76E2-446E-8BF3-761DAC485F51}">
      <dgm:prSet/>
      <dgm:spPr/>
      <dgm:t>
        <a:bodyPr/>
        <a:lstStyle/>
        <a:p>
          <a:endParaRPr lang="en-GB"/>
        </a:p>
      </dgm:t>
    </dgm:pt>
    <dgm:pt modelId="{9F397C6C-F103-455B-B4D0-BC4FDD00DA8B}">
      <dgm:prSet phldrT="[Văn bản]"/>
      <dgm:spPr>
        <a:solidFill>
          <a:schemeClr val="accent1">
            <a:lumMod val="40000"/>
            <a:lumOff val="60000"/>
          </a:schemeClr>
        </a:solidFill>
      </dgm:spPr>
      <dgm:t>
        <a:bodyPr/>
        <a:lstStyle/>
        <a:p>
          <a:endParaRPr lang="en-GB" dirty="0"/>
        </a:p>
      </dgm:t>
    </dgm:pt>
    <dgm:pt modelId="{5C4E9595-4378-4EC3-8014-CC809E5E443E}" type="sibTrans" cxnId="{4A5F14DE-B35F-4984-B7A6-4968E1664FCB}">
      <dgm:prSet/>
      <dgm:spPr/>
      <dgm:t>
        <a:bodyPr/>
        <a:lstStyle/>
        <a:p>
          <a:endParaRPr lang="en-GB"/>
        </a:p>
      </dgm:t>
    </dgm:pt>
    <dgm:pt modelId="{518A971C-165F-4329-A818-C351787E4D0D}" type="parTrans" cxnId="{4A5F14DE-B35F-4984-B7A6-4968E1664FCB}">
      <dgm:prSet/>
      <dgm:spPr/>
      <dgm:t>
        <a:bodyPr/>
        <a:lstStyle/>
        <a:p>
          <a:endParaRPr lang="en-GB"/>
        </a:p>
      </dgm:t>
    </dgm:pt>
    <dgm:pt modelId="{6A00A816-104A-4920-8D66-47AFD1BDDD15}" type="pres">
      <dgm:prSet presAssocID="{F0EDE690-A64E-4EDC-8351-56C6F5E259ED}" presName="Name0" presStyleCnt="0">
        <dgm:presLayoutVars>
          <dgm:dir/>
          <dgm:resizeHandles val="exact"/>
        </dgm:presLayoutVars>
      </dgm:prSet>
      <dgm:spPr/>
    </dgm:pt>
    <dgm:pt modelId="{5CA67DB5-7B29-41FB-A1DA-1CBF6FD5730C}" type="pres">
      <dgm:prSet presAssocID="{7F2B4ABB-A861-47BF-88EA-828EC8AE057A}" presName="compNode" presStyleCnt="0"/>
      <dgm:spPr/>
    </dgm:pt>
    <dgm:pt modelId="{F0FEB408-40F8-4D1C-AA3B-1A5D129746DA}" type="pres">
      <dgm:prSet presAssocID="{7F2B4ABB-A861-47BF-88EA-828EC8AE057A}" presName="pictRect" presStyleLbl="node1" presStyleIdx="0" presStyleCnt="2"/>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t="-57000" b="-57000"/>
          </a:stretch>
        </a:blipFill>
      </dgm:spPr>
      <dgm:extLst>
        <a:ext uri="{E40237B7-FDA0-4F09-8148-C483321AD2D9}">
          <dgm14:cNvPr xmlns:dgm14="http://schemas.microsoft.com/office/drawing/2010/diagram" id="0" name="" descr="Ảnh có chứa tòa nhà, trong nhà, trần, nhà ga&#10;&#10;Mô tả được tạo tự động">
            <a:extLst>
              <a:ext uri="{FF2B5EF4-FFF2-40B4-BE49-F238E27FC236}">
                <a16:creationId xmlns:a16="http://schemas.microsoft.com/office/drawing/2014/main" id="{88993E4C-6100-F598-1A7D-C1C3E4297750}"/>
              </a:ext>
            </a:extLst>
          </dgm14:cNvPr>
        </a:ext>
      </dgm:extLst>
    </dgm:pt>
    <dgm:pt modelId="{2D8359A3-7550-440C-BCB2-FB2247E89AE7}" type="pres">
      <dgm:prSet presAssocID="{7F2B4ABB-A861-47BF-88EA-828EC8AE057A}" presName="textRect" presStyleLbl="revTx" presStyleIdx="0" presStyleCnt="2">
        <dgm:presLayoutVars>
          <dgm:bulletEnabled val="1"/>
        </dgm:presLayoutVars>
      </dgm:prSet>
      <dgm:spPr/>
    </dgm:pt>
    <dgm:pt modelId="{39C03B9A-0F43-49C6-8FA0-BD7B2FDBE8F7}" type="pres">
      <dgm:prSet presAssocID="{BB8DA750-32CD-489B-8368-11506AF23CB4}" presName="sibTrans" presStyleLbl="sibTrans2D1" presStyleIdx="0" presStyleCnt="0"/>
      <dgm:spPr/>
    </dgm:pt>
    <dgm:pt modelId="{2E2230E3-F7D7-47C2-98B7-560B9F7599B5}" type="pres">
      <dgm:prSet presAssocID="{9F397C6C-F103-455B-B4D0-BC4FDD00DA8B}" presName="compNode" presStyleCnt="0"/>
      <dgm:spPr/>
    </dgm:pt>
    <dgm:pt modelId="{40D63DFA-7335-498B-B17D-D3DCF4177A98}" type="pres">
      <dgm:prSet presAssocID="{9F397C6C-F103-455B-B4D0-BC4FDD00DA8B}" presName="pictRect" presStyleLbl="nod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t="-21000" b="-21000"/>
          </a:stretch>
        </a:blipFill>
      </dgm:spPr>
      <dgm:extLst>
        <a:ext uri="{E40237B7-FDA0-4F09-8148-C483321AD2D9}">
          <dgm14:cNvPr xmlns:dgm14="http://schemas.microsoft.com/office/drawing/2010/diagram" id="0" name="" descr="Ảnh có chứa trong nhà, sàn, tòa nhà, vàng&#10;&#10;Mô tả được tạo tự động">
            <a:extLst>
              <a:ext uri="{FF2B5EF4-FFF2-40B4-BE49-F238E27FC236}">
                <a16:creationId xmlns:a16="http://schemas.microsoft.com/office/drawing/2014/main" id="{5E7F5B87-F92C-EB78-62FB-3BBE89F7EE99}"/>
              </a:ext>
            </a:extLst>
          </dgm14:cNvPr>
        </a:ext>
      </dgm:extLst>
    </dgm:pt>
    <dgm:pt modelId="{24E3B39B-159A-4561-966D-02EFBCFF92EE}" type="pres">
      <dgm:prSet presAssocID="{9F397C6C-F103-455B-B4D0-BC4FDD00DA8B}" presName="textRect" presStyleLbl="revTx" presStyleIdx="1" presStyleCnt="2">
        <dgm:presLayoutVars>
          <dgm:bulletEnabled val="1"/>
        </dgm:presLayoutVars>
      </dgm:prSet>
      <dgm:spPr/>
    </dgm:pt>
  </dgm:ptLst>
  <dgm:cxnLst>
    <dgm:cxn modelId="{6FC98F04-68E9-41D4-B361-45EFA71FBB3A}" type="presOf" srcId="{9F397C6C-F103-455B-B4D0-BC4FDD00DA8B}" destId="{24E3B39B-159A-4561-966D-02EFBCFF92EE}" srcOrd="0" destOrd="0" presId="urn:microsoft.com/office/officeart/2005/8/layout/pList1"/>
    <dgm:cxn modelId="{87A32933-165F-40FA-9216-8F54C64520C3}" type="presOf" srcId="{F0EDE690-A64E-4EDC-8351-56C6F5E259ED}" destId="{6A00A816-104A-4920-8D66-47AFD1BDDD15}" srcOrd="0" destOrd="0" presId="urn:microsoft.com/office/officeart/2005/8/layout/pList1"/>
    <dgm:cxn modelId="{56500660-76E2-446E-8BF3-761DAC485F51}" srcId="{F0EDE690-A64E-4EDC-8351-56C6F5E259ED}" destId="{7F2B4ABB-A861-47BF-88EA-828EC8AE057A}" srcOrd="0" destOrd="0" parTransId="{708B1723-A565-4139-9E37-42CBFB950E53}" sibTransId="{BB8DA750-32CD-489B-8368-11506AF23CB4}"/>
    <dgm:cxn modelId="{F96CAB9E-A839-45A3-9ECB-75DDCFABE183}" type="presOf" srcId="{7F2B4ABB-A861-47BF-88EA-828EC8AE057A}" destId="{2D8359A3-7550-440C-BCB2-FB2247E89AE7}" srcOrd="0" destOrd="0" presId="urn:microsoft.com/office/officeart/2005/8/layout/pList1"/>
    <dgm:cxn modelId="{5BA01AA5-DE3E-4D05-B866-7E19B005F573}" type="presOf" srcId="{BB8DA750-32CD-489B-8368-11506AF23CB4}" destId="{39C03B9A-0F43-49C6-8FA0-BD7B2FDBE8F7}" srcOrd="0" destOrd="0" presId="urn:microsoft.com/office/officeart/2005/8/layout/pList1"/>
    <dgm:cxn modelId="{4A5F14DE-B35F-4984-B7A6-4968E1664FCB}" srcId="{F0EDE690-A64E-4EDC-8351-56C6F5E259ED}" destId="{9F397C6C-F103-455B-B4D0-BC4FDD00DA8B}" srcOrd="1" destOrd="0" parTransId="{518A971C-165F-4329-A818-C351787E4D0D}" sibTransId="{5C4E9595-4378-4EC3-8014-CC809E5E443E}"/>
    <dgm:cxn modelId="{637AC026-229A-4E3C-B947-8CA5E08DE361}" type="presParOf" srcId="{6A00A816-104A-4920-8D66-47AFD1BDDD15}" destId="{5CA67DB5-7B29-41FB-A1DA-1CBF6FD5730C}" srcOrd="0" destOrd="0" presId="urn:microsoft.com/office/officeart/2005/8/layout/pList1"/>
    <dgm:cxn modelId="{3A8E1C2C-03E5-4B06-A933-E16817D2E16E}" type="presParOf" srcId="{5CA67DB5-7B29-41FB-A1DA-1CBF6FD5730C}" destId="{F0FEB408-40F8-4D1C-AA3B-1A5D129746DA}" srcOrd="0" destOrd="0" presId="urn:microsoft.com/office/officeart/2005/8/layout/pList1"/>
    <dgm:cxn modelId="{EE24B513-1D33-435A-97CE-8697B122DC28}" type="presParOf" srcId="{5CA67DB5-7B29-41FB-A1DA-1CBF6FD5730C}" destId="{2D8359A3-7550-440C-BCB2-FB2247E89AE7}" srcOrd="1" destOrd="0" presId="urn:microsoft.com/office/officeart/2005/8/layout/pList1"/>
    <dgm:cxn modelId="{A3AB5826-F6FF-4DA9-926C-BC8C2DE09D9A}" type="presParOf" srcId="{6A00A816-104A-4920-8D66-47AFD1BDDD15}" destId="{39C03B9A-0F43-49C6-8FA0-BD7B2FDBE8F7}" srcOrd="1" destOrd="0" presId="urn:microsoft.com/office/officeart/2005/8/layout/pList1"/>
    <dgm:cxn modelId="{DD56BA55-A7EB-424A-93AD-6C75AE163683}" type="presParOf" srcId="{6A00A816-104A-4920-8D66-47AFD1BDDD15}" destId="{2E2230E3-F7D7-47C2-98B7-560B9F7599B5}" srcOrd="2" destOrd="0" presId="urn:microsoft.com/office/officeart/2005/8/layout/pList1"/>
    <dgm:cxn modelId="{3256DDBC-9704-4727-8019-E9E796E5E27F}" type="presParOf" srcId="{2E2230E3-F7D7-47C2-98B7-560B9F7599B5}" destId="{40D63DFA-7335-498B-B17D-D3DCF4177A98}" srcOrd="0" destOrd="0" presId="urn:microsoft.com/office/officeart/2005/8/layout/pList1"/>
    <dgm:cxn modelId="{299205CD-2306-49A7-9E71-EF3B269BF20E}" type="presParOf" srcId="{2E2230E3-F7D7-47C2-98B7-560B9F7599B5}" destId="{24E3B39B-159A-4561-966D-02EFBCFF92EE}"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FEB408-40F8-4D1C-AA3B-1A5D129746DA}">
      <dsp:nvSpPr>
        <dsp:cNvPr id="0" name=""/>
        <dsp:cNvSpPr/>
      </dsp:nvSpPr>
      <dsp:spPr>
        <a:xfrm>
          <a:off x="2427" y="1028492"/>
          <a:ext cx="3587420" cy="2471732"/>
        </a:xfrm>
        <a:prstGeom prst="roundRect">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t="-57000" b="-5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D8359A3-7550-440C-BCB2-FB2247E89AE7}">
      <dsp:nvSpPr>
        <dsp:cNvPr id="0" name=""/>
        <dsp:cNvSpPr/>
      </dsp:nvSpPr>
      <dsp:spPr>
        <a:xfrm>
          <a:off x="2427" y="3500224"/>
          <a:ext cx="3587420" cy="1330933"/>
        </a:xfrm>
        <a:prstGeom prst="rect">
          <a:avLst/>
        </a:prstGeom>
        <a:solidFill>
          <a:schemeClr val="accent1">
            <a:lumMod val="40000"/>
            <a:lumOff val="60000"/>
          </a:schemeClr>
        </a:solidFill>
        <a:ln>
          <a:noFill/>
        </a:ln>
        <a:effectLst/>
      </dsp:spPr>
      <dsp:style>
        <a:lnRef idx="0">
          <a:scrgbClr r="0" g="0" b="0"/>
        </a:lnRef>
        <a:fillRef idx="0">
          <a:scrgbClr r="0" g="0" b="0"/>
        </a:fillRef>
        <a:effectRef idx="0">
          <a:scrgbClr r="0" g="0" b="0"/>
        </a:effectRef>
        <a:fontRef idx="minor"/>
      </dsp:style>
      <dsp:txBody>
        <a:bodyPr spcFirstLastPara="0" vert="horz" wrap="square" lIns="448056" tIns="448056" rIns="448056" bIns="0" numCol="1" spcCol="1270" anchor="t" anchorCtr="0">
          <a:noAutofit/>
        </a:bodyPr>
        <a:lstStyle/>
        <a:p>
          <a:pPr marL="0" lvl="0" indent="0" algn="ctr" defTabSz="2800350">
            <a:lnSpc>
              <a:spcPct val="90000"/>
            </a:lnSpc>
            <a:spcBef>
              <a:spcPct val="0"/>
            </a:spcBef>
            <a:spcAft>
              <a:spcPct val="35000"/>
            </a:spcAft>
            <a:buNone/>
          </a:pPr>
          <a:endParaRPr lang="en-GB" sz="6300" kern="1200" dirty="0"/>
        </a:p>
      </dsp:txBody>
      <dsp:txXfrm>
        <a:off x="2427" y="3500224"/>
        <a:ext cx="3587420" cy="1330933"/>
      </dsp:txXfrm>
    </dsp:sp>
    <dsp:sp modelId="{40D63DFA-7335-498B-B17D-D3DCF4177A98}">
      <dsp:nvSpPr>
        <dsp:cNvPr id="0" name=""/>
        <dsp:cNvSpPr/>
      </dsp:nvSpPr>
      <dsp:spPr>
        <a:xfrm>
          <a:off x="3948740" y="1028492"/>
          <a:ext cx="3587420" cy="2471732"/>
        </a:xfrm>
        <a:prstGeom prst="round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21000" b="-2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E3B39B-159A-4561-966D-02EFBCFF92EE}">
      <dsp:nvSpPr>
        <dsp:cNvPr id="0" name=""/>
        <dsp:cNvSpPr/>
      </dsp:nvSpPr>
      <dsp:spPr>
        <a:xfrm>
          <a:off x="3948740" y="3500224"/>
          <a:ext cx="3587420" cy="1330933"/>
        </a:xfrm>
        <a:prstGeom prst="rect">
          <a:avLst/>
        </a:prstGeom>
        <a:solidFill>
          <a:schemeClr val="accent1">
            <a:lumMod val="40000"/>
            <a:lumOff val="60000"/>
          </a:schemeClr>
        </a:solidFill>
        <a:ln>
          <a:noFill/>
        </a:ln>
        <a:effectLst/>
      </dsp:spPr>
      <dsp:style>
        <a:lnRef idx="0">
          <a:scrgbClr r="0" g="0" b="0"/>
        </a:lnRef>
        <a:fillRef idx="0">
          <a:scrgbClr r="0" g="0" b="0"/>
        </a:fillRef>
        <a:effectRef idx="0">
          <a:scrgbClr r="0" g="0" b="0"/>
        </a:effectRef>
        <a:fontRef idx="minor"/>
      </dsp:style>
      <dsp:txBody>
        <a:bodyPr spcFirstLastPara="0" vert="horz" wrap="square" lIns="448056" tIns="448056" rIns="448056" bIns="0" numCol="1" spcCol="1270" anchor="t" anchorCtr="0">
          <a:noAutofit/>
        </a:bodyPr>
        <a:lstStyle/>
        <a:p>
          <a:pPr marL="0" lvl="0" indent="0" algn="ctr" defTabSz="2800350">
            <a:lnSpc>
              <a:spcPct val="90000"/>
            </a:lnSpc>
            <a:spcBef>
              <a:spcPct val="0"/>
            </a:spcBef>
            <a:spcAft>
              <a:spcPct val="35000"/>
            </a:spcAft>
            <a:buNone/>
          </a:pPr>
          <a:endParaRPr lang="en-GB" sz="6300" kern="1200" dirty="0"/>
        </a:p>
      </dsp:txBody>
      <dsp:txXfrm>
        <a:off x="3948740" y="3500224"/>
        <a:ext cx="3587420" cy="1330933"/>
      </dsp:txXfrm>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g>
</file>

<file path=ppt/media/image10.png>
</file>

<file path=ppt/media/image11.jpg>
</file>

<file path=ppt/media/image12.jpg>
</file>

<file path=ppt/media/image13.jpg>
</file>

<file path=ppt/media/image14.jpg>
</file>

<file path=ppt/media/image15.jpeg>
</file>

<file path=ppt/media/image16.jpeg>
</file>

<file path=ppt/media/image17.jpeg>
</file>

<file path=ppt/media/image18.jpg>
</file>

<file path=ppt/media/image2.png>
</file>

<file path=ppt/media/image3.jpg>
</file>

<file path=ppt/media/image4.png>
</file>

<file path=ppt/media/image5.png>
</file>

<file path=ppt/media/image6.jpe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2" name="Tiêu đề 1"/>
          <p:cNvSpPr>
            <a:spLocks noGrp="1"/>
          </p:cNvSpPr>
          <p:nvPr>
            <p:ph type="ctrTitle"/>
          </p:nvPr>
        </p:nvSpPr>
        <p:spPr>
          <a:xfrm>
            <a:off x="1524000" y="1122363"/>
            <a:ext cx="9144000" cy="2387600"/>
          </a:xfrm>
        </p:spPr>
        <p:txBody>
          <a:bodyPr anchor="b"/>
          <a:lstStyle>
            <a:lvl1pPr algn="ctr">
              <a:defRPr sz="6000"/>
            </a:lvl1pPr>
          </a:lstStyle>
          <a:p>
            <a:r>
              <a:rPr lang="vi-VN"/>
              <a:t>Bấm để sửa kiểu tiêu đề Bản cái</a:t>
            </a:r>
            <a:endParaRPr lang="en-US"/>
          </a:p>
        </p:txBody>
      </p:sp>
      <p:sp>
        <p:nvSpPr>
          <p:cNvPr id="3" name="Tiêu đề phụ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phụ đề của Bản cái</a:t>
            </a:r>
            <a:endParaRPr lang="en-US"/>
          </a:p>
        </p:txBody>
      </p:sp>
      <p:sp>
        <p:nvSpPr>
          <p:cNvPr id="4" name="Chỗ dành sẵn cho Ngày tháng 3"/>
          <p:cNvSpPr>
            <a:spLocks noGrp="1"/>
          </p:cNvSpPr>
          <p:nvPr>
            <p:ph type="dt" sz="half" idx="10"/>
          </p:nvPr>
        </p:nvSpPr>
        <p:spPr/>
        <p:txBody>
          <a:bodyPr/>
          <a:lstStyle/>
          <a:p>
            <a:fld id="{9228322A-1E7F-4F92-8142-2495C455F284}" type="datetimeFigureOut">
              <a:rPr lang="en-US" smtClean="0"/>
              <a:t>1/6/2023</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ố hiệu Bản chiếu 5"/>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2666587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a:t>Bấm để sửa kiểu tiêu đề Bản cái</a:t>
            </a:r>
            <a:endParaRPr lang="en-US"/>
          </a:p>
        </p:txBody>
      </p:sp>
      <p:sp>
        <p:nvSpPr>
          <p:cNvPr id="3" name="Chỗ dành sẵn cho Văn bản Dọc 2"/>
          <p:cNvSpPr>
            <a:spLocks noGrp="1"/>
          </p:cNvSpPr>
          <p:nvPr>
            <p:ph type="body" orient="vert" idx="1"/>
          </p:nvPr>
        </p:nvSpPr>
        <p:spPr/>
        <p:txBody>
          <a:bodyPr vert="eaVert"/>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p:cNvSpPr>
            <a:spLocks noGrp="1"/>
          </p:cNvSpPr>
          <p:nvPr>
            <p:ph type="dt" sz="half" idx="10"/>
          </p:nvPr>
        </p:nvSpPr>
        <p:spPr/>
        <p:txBody>
          <a:bodyPr/>
          <a:lstStyle/>
          <a:p>
            <a:fld id="{9228322A-1E7F-4F92-8142-2495C455F284}" type="datetimeFigureOut">
              <a:rPr lang="en-US" smtClean="0"/>
              <a:t>1/6/2023</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ố hiệu Bản chiếu 5"/>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2584893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ề Dọc 1"/>
          <p:cNvSpPr>
            <a:spLocks noGrp="1"/>
          </p:cNvSpPr>
          <p:nvPr>
            <p:ph type="title" orient="vert"/>
          </p:nvPr>
        </p:nvSpPr>
        <p:spPr>
          <a:xfrm>
            <a:off x="8724900" y="365125"/>
            <a:ext cx="2628900" cy="5811838"/>
          </a:xfrm>
        </p:spPr>
        <p:txBody>
          <a:bodyPr vert="eaVert"/>
          <a:lstStyle/>
          <a:p>
            <a:r>
              <a:rPr lang="vi-VN"/>
              <a:t>Bấm để sửa kiểu tiêu đề Bản cái</a:t>
            </a:r>
            <a:endParaRPr lang="en-US"/>
          </a:p>
        </p:txBody>
      </p:sp>
      <p:sp>
        <p:nvSpPr>
          <p:cNvPr id="3" name="Chỗ dành sẵn cho Văn bản Dọc 2"/>
          <p:cNvSpPr>
            <a:spLocks noGrp="1"/>
          </p:cNvSpPr>
          <p:nvPr>
            <p:ph type="body" orient="vert" idx="1"/>
          </p:nvPr>
        </p:nvSpPr>
        <p:spPr>
          <a:xfrm>
            <a:off x="838200" y="365125"/>
            <a:ext cx="7734300" cy="5811838"/>
          </a:xfrm>
        </p:spPr>
        <p:txBody>
          <a:bodyPr vert="eaVert"/>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p:cNvSpPr>
            <a:spLocks noGrp="1"/>
          </p:cNvSpPr>
          <p:nvPr>
            <p:ph type="dt" sz="half" idx="10"/>
          </p:nvPr>
        </p:nvSpPr>
        <p:spPr/>
        <p:txBody>
          <a:bodyPr/>
          <a:lstStyle/>
          <a:p>
            <a:fld id="{9228322A-1E7F-4F92-8142-2495C455F284}" type="datetimeFigureOut">
              <a:rPr lang="en-US" smtClean="0"/>
              <a:t>1/6/2023</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ố hiệu Bản chiếu 5"/>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3302965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a:t>Bấm để sửa kiểu tiêu đề Bản cái</a:t>
            </a:r>
            <a:endParaRPr lang="en-US"/>
          </a:p>
        </p:txBody>
      </p:sp>
      <p:sp>
        <p:nvSpPr>
          <p:cNvPr id="3" name="Chỗ dành sẵn cho Nội dung 2"/>
          <p:cNvSpPr>
            <a:spLocks noGrp="1"/>
          </p:cNvSpPr>
          <p:nvPr>
            <p:ph idx="1"/>
          </p:nvPr>
        </p:nvSpPr>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p:cNvSpPr>
            <a:spLocks noGrp="1"/>
          </p:cNvSpPr>
          <p:nvPr>
            <p:ph type="dt" sz="half" idx="10"/>
          </p:nvPr>
        </p:nvSpPr>
        <p:spPr/>
        <p:txBody>
          <a:bodyPr/>
          <a:lstStyle/>
          <a:p>
            <a:fld id="{9228322A-1E7F-4F92-8142-2495C455F284}" type="datetimeFigureOut">
              <a:rPr lang="en-US" smtClean="0"/>
              <a:t>1/6/2023</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ố hiệu Bản chiếu 5"/>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370533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êu đề 1"/>
          <p:cNvSpPr>
            <a:spLocks noGrp="1"/>
          </p:cNvSpPr>
          <p:nvPr>
            <p:ph type="title"/>
          </p:nvPr>
        </p:nvSpPr>
        <p:spPr>
          <a:xfrm>
            <a:off x="831850" y="1709738"/>
            <a:ext cx="10515600" cy="2852737"/>
          </a:xfrm>
        </p:spPr>
        <p:txBody>
          <a:bodyPr anchor="b"/>
          <a:lstStyle>
            <a:lvl1pPr>
              <a:defRPr sz="6000"/>
            </a:lvl1pPr>
          </a:lstStyle>
          <a:p>
            <a:r>
              <a:rPr lang="vi-VN"/>
              <a:t>Bấm để sửa kiểu tiêu đề Bản cái</a:t>
            </a:r>
            <a:endParaRPr lang="en-US"/>
          </a:p>
        </p:txBody>
      </p:sp>
      <p:sp>
        <p:nvSpPr>
          <p:cNvPr id="3" name="Chỗ dành sẵn cho Văn bản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Chỉnh sửa kiểu văn bản của Bản cái</a:t>
            </a:r>
          </a:p>
        </p:txBody>
      </p:sp>
      <p:sp>
        <p:nvSpPr>
          <p:cNvPr id="4" name="Chỗ dành sẵn cho Ngày tháng 3"/>
          <p:cNvSpPr>
            <a:spLocks noGrp="1"/>
          </p:cNvSpPr>
          <p:nvPr>
            <p:ph type="dt" sz="half" idx="10"/>
          </p:nvPr>
        </p:nvSpPr>
        <p:spPr/>
        <p:txBody>
          <a:bodyPr/>
          <a:lstStyle/>
          <a:p>
            <a:fld id="{9228322A-1E7F-4F92-8142-2495C455F284}" type="datetimeFigureOut">
              <a:rPr lang="en-US" smtClean="0"/>
              <a:t>1/6/2023</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ố hiệu Bản chiếu 5"/>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693116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a:t>Bấm để sửa kiểu tiêu đề Bản cái</a:t>
            </a:r>
            <a:endParaRPr lang="en-US"/>
          </a:p>
        </p:txBody>
      </p:sp>
      <p:sp>
        <p:nvSpPr>
          <p:cNvPr id="3" name="Chỗ dành sẵn cho Nội dung 2"/>
          <p:cNvSpPr>
            <a:spLocks noGrp="1"/>
          </p:cNvSpPr>
          <p:nvPr>
            <p:ph sz="half" idx="1"/>
          </p:nvPr>
        </p:nvSpPr>
        <p:spPr>
          <a:xfrm>
            <a:off x="838200" y="1825625"/>
            <a:ext cx="5181600" cy="4351338"/>
          </a:xfrm>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ội dung 3"/>
          <p:cNvSpPr>
            <a:spLocks noGrp="1"/>
          </p:cNvSpPr>
          <p:nvPr>
            <p:ph sz="half" idx="2"/>
          </p:nvPr>
        </p:nvSpPr>
        <p:spPr>
          <a:xfrm>
            <a:off x="6172200" y="1825625"/>
            <a:ext cx="5181600" cy="4351338"/>
          </a:xfrm>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Ngày tháng 4"/>
          <p:cNvSpPr>
            <a:spLocks noGrp="1"/>
          </p:cNvSpPr>
          <p:nvPr>
            <p:ph type="dt" sz="half" idx="10"/>
          </p:nvPr>
        </p:nvSpPr>
        <p:spPr/>
        <p:txBody>
          <a:bodyPr/>
          <a:lstStyle/>
          <a:p>
            <a:fld id="{9228322A-1E7F-4F92-8142-2495C455F284}" type="datetimeFigureOut">
              <a:rPr lang="en-US" smtClean="0"/>
              <a:t>1/6/2023</a:t>
            </a:fld>
            <a:endParaRPr lang="en-US"/>
          </a:p>
        </p:txBody>
      </p:sp>
      <p:sp>
        <p:nvSpPr>
          <p:cNvPr id="6" name="Chỗ dành sẵn cho Chân trang 5"/>
          <p:cNvSpPr>
            <a:spLocks noGrp="1"/>
          </p:cNvSpPr>
          <p:nvPr>
            <p:ph type="ftr" sz="quarter" idx="11"/>
          </p:nvPr>
        </p:nvSpPr>
        <p:spPr/>
        <p:txBody>
          <a:bodyPr/>
          <a:lstStyle/>
          <a:p>
            <a:endParaRPr lang="en-US"/>
          </a:p>
        </p:txBody>
      </p:sp>
      <p:sp>
        <p:nvSpPr>
          <p:cNvPr id="7" name="Chỗ dành sẵn cho Số hiệu Bản chiếu 6"/>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1795120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êu đề 1"/>
          <p:cNvSpPr>
            <a:spLocks noGrp="1"/>
          </p:cNvSpPr>
          <p:nvPr>
            <p:ph type="title"/>
          </p:nvPr>
        </p:nvSpPr>
        <p:spPr>
          <a:xfrm>
            <a:off x="839788" y="365125"/>
            <a:ext cx="10515600" cy="1325563"/>
          </a:xfrm>
        </p:spPr>
        <p:txBody>
          <a:bodyPr/>
          <a:lstStyle/>
          <a:p>
            <a:r>
              <a:rPr lang="vi-VN"/>
              <a:t>Bấm để sửa kiểu tiêu đề Bản cái</a:t>
            </a:r>
            <a:endParaRPr lang="en-US"/>
          </a:p>
        </p:txBody>
      </p:sp>
      <p:sp>
        <p:nvSpPr>
          <p:cNvPr id="3" name="Chỗ dành sẵn cho Văn bản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4" name="Chỗ dành sẵn cho Nội dung 3"/>
          <p:cNvSpPr>
            <a:spLocks noGrp="1"/>
          </p:cNvSpPr>
          <p:nvPr>
            <p:ph sz="half" idx="2"/>
          </p:nvPr>
        </p:nvSpPr>
        <p:spPr>
          <a:xfrm>
            <a:off x="839788" y="2505075"/>
            <a:ext cx="5157787" cy="3684588"/>
          </a:xfrm>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Văn bản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Chỉnh sửa kiểu văn bản của Bản cái</a:t>
            </a:r>
          </a:p>
        </p:txBody>
      </p:sp>
      <p:sp>
        <p:nvSpPr>
          <p:cNvPr id="6" name="Chỗ dành sẵn cho Nội dung 5"/>
          <p:cNvSpPr>
            <a:spLocks noGrp="1"/>
          </p:cNvSpPr>
          <p:nvPr>
            <p:ph sz="quarter" idx="4"/>
          </p:nvPr>
        </p:nvSpPr>
        <p:spPr>
          <a:xfrm>
            <a:off x="6172200" y="2505075"/>
            <a:ext cx="5183188" cy="3684588"/>
          </a:xfrm>
        </p:spPr>
        <p:txBody>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7" name="Chỗ dành sẵn cho Ngày tháng 6"/>
          <p:cNvSpPr>
            <a:spLocks noGrp="1"/>
          </p:cNvSpPr>
          <p:nvPr>
            <p:ph type="dt" sz="half" idx="10"/>
          </p:nvPr>
        </p:nvSpPr>
        <p:spPr/>
        <p:txBody>
          <a:bodyPr/>
          <a:lstStyle/>
          <a:p>
            <a:fld id="{9228322A-1E7F-4F92-8142-2495C455F284}" type="datetimeFigureOut">
              <a:rPr lang="en-US" smtClean="0"/>
              <a:t>1/6/2023</a:t>
            </a:fld>
            <a:endParaRPr lang="en-US"/>
          </a:p>
        </p:txBody>
      </p:sp>
      <p:sp>
        <p:nvSpPr>
          <p:cNvPr id="8" name="Chỗ dành sẵn cho Chân trang 7"/>
          <p:cNvSpPr>
            <a:spLocks noGrp="1"/>
          </p:cNvSpPr>
          <p:nvPr>
            <p:ph type="ftr" sz="quarter" idx="11"/>
          </p:nvPr>
        </p:nvSpPr>
        <p:spPr/>
        <p:txBody>
          <a:bodyPr/>
          <a:lstStyle/>
          <a:p>
            <a:endParaRPr lang="en-US"/>
          </a:p>
        </p:txBody>
      </p:sp>
      <p:sp>
        <p:nvSpPr>
          <p:cNvPr id="9" name="Chỗ dành sẵn cho Số hiệu Bản chiếu 8"/>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378587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êu đề 1"/>
          <p:cNvSpPr>
            <a:spLocks noGrp="1"/>
          </p:cNvSpPr>
          <p:nvPr>
            <p:ph type="title"/>
          </p:nvPr>
        </p:nvSpPr>
        <p:spPr/>
        <p:txBody>
          <a:bodyPr/>
          <a:lstStyle/>
          <a:p>
            <a:r>
              <a:rPr lang="vi-VN"/>
              <a:t>Bấm để sửa kiểu tiêu đề Bản cái</a:t>
            </a:r>
            <a:endParaRPr lang="en-US"/>
          </a:p>
        </p:txBody>
      </p:sp>
      <p:sp>
        <p:nvSpPr>
          <p:cNvPr id="3" name="Chỗ dành sẵn cho Ngày tháng 2"/>
          <p:cNvSpPr>
            <a:spLocks noGrp="1"/>
          </p:cNvSpPr>
          <p:nvPr>
            <p:ph type="dt" sz="half" idx="10"/>
          </p:nvPr>
        </p:nvSpPr>
        <p:spPr/>
        <p:txBody>
          <a:bodyPr/>
          <a:lstStyle/>
          <a:p>
            <a:fld id="{9228322A-1E7F-4F92-8142-2495C455F284}" type="datetimeFigureOut">
              <a:rPr lang="en-US" smtClean="0"/>
              <a:t>1/6/2023</a:t>
            </a:fld>
            <a:endParaRPr lang="en-US"/>
          </a:p>
        </p:txBody>
      </p:sp>
      <p:sp>
        <p:nvSpPr>
          <p:cNvPr id="4" name="Chỗ dành sẵn cho Chân trang 3"/>
          <p:cNvSpPr>
            <a:spLocks noGrp="1"/>
          </p:cNvSpPr>
          <p:nvPr>
            <p:ph type="ftr" sz="quarter" idx="11"/>
          </p:nvPr>
        </p:nvSpPr>
        <p:spPr/>
        <p:txBody>
          <a:bodyPr/>
          <a:lstStyle/>
          <a:p>
            <a:endParaRPr lang="en-US"/>
          </a:p>
        </p:txBody>
      </p:sp>
      <p:sp>
        <p:nvSpPr>
          <p:cNvPr id="5" name="Chỗ dành sẵn cho Số hiệu Bản chiếu 4"/>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3924861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Chỗ dành sẵn cho Ngày tháng 1"/>
          <p:cNvSpPr>
            <a:spLocks noGrp="1"/>
          </p:cNvSpPr>
          <p:nvPr>
            <p:ph type="dt" sz="half" idx="10"/>
          </p:nvPr>
        </p:nvSpPr>
        <p:spPr/>
        <p:txBody>
          <a:bodyPr/>
          <a:lstStyle/>
          <a:p>
            <a:fld id="{9228322A-1E7F-4F92-8142-2495C455F284}" type="datetimeFigureOut">
              <a:rPr lang="en-US" smtClean="0"/>
              <a:t>1/6/2023</a:t>
            </a:fld>
            <a:endParaRPr lang="en-US"/>
          </a:p>
        </p:txBody>
      </p:sp>
      <p:sp>
        <p:nvSpPr>
          <p:cNvPr id="3" name="Chỗ dành sẵn cho Chân trang 2"/>
          <p:cNvSpPr>
            <a:spLocks noGrp="1"/>
          </p:cNvSpPr>
          <p:nvPr>
            <p:ph type="ftr" sz="quarter" idx="11"/>
          </p:nvPr>
        </p:nvSpPr>
        <p:spPr/>
        <p:txBody>
          <a:bodyPr/>
          <a:lstStyle/>
          <a:p>
            <a:endParaRPr lang="en-US"/>
          </a:p>
        </p:txBody>
      </p:sp>
      <p:sp>
        <p:nvSpPr>
          <p:cNvPr id="4" name="Chỗ dành sẵn cho Số hiệu Bản chiếu 3"/>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2312918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êu đề 1"/>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endParaRPr lang="en-US"/>
          </a:p>
        </p:txBody>
      </p:sp>
      <p:sp>
        <p:nvSpPr>
          <p:cNvPr id="3" name="Chỗ dành sẵn cho Nội dung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Văn bản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Chỉnh sửa kiểu văn bản của Bản cái</a:t>
            </a:r>
          </a:p>
        </p:txBody>
      </p:sp>
      <p:sp>
        <p:nvSpPr>
          <p:cNvPr id="5" name="Chỗ dành sẵn cho Ngày tháng 4"/>
          <p:cNvSpPr>
            <a:spLocks noGrp="1"/>
          </p:cNvSpPr>
          <p:nvPr>
            <p:ph type="dt" sz="half" idx="10"/>
          </p:nvPr>
        </p:nvSpPr>
        <p:spPr/>
        <p:txBody>
          <a:bodyPr/>
          <a:lstStyle/>
          <a:p>
            <a:fld id="{9228322A-1E7F-4F92-8142-2495C455F284}" type="datetimeFigureOut">
              <a:rPr lang="en-US" smtClean="0"/>
              <a:t>1/6/2023</a:t>
            </a:fld>
            <a:endParaRPr lang="en-US"/>
          </a:p>
        </p:txBody>
      </p:sp>
      <p:sp>
        <p:nvSpPr>
          <p:cNvPr id="6" name="Chỗ dành sẵn cho Chân trang 5"/>
          <p:cNvSpPr>
            <a:spLocks noGrp="1"/>
          </p:cNvSpPr>
          <p:nvPr>
            <p:ph type="ftr" sz="quarter" idx="11"/>
          </p:nvPr>
        </p:nvSpPr>
        <p:spPr/>
        <p:txBody>
          <a:bodyPr/>
          <a:lstStyle/>
          <a:p>
            <a:endParaRPr lang="en-US"/>
          </a:p>
        </p:txBody>
      </p:sp>
      <p:sp>
        <p:nvSpPr>
          <p:cNvPr id="7" name="Chỗ dành sẵn cho Số hiệu Bản chiếu 6"/>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4194802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êu đề 1"/>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endParaRPr lang="en-US"/>
          </a:p>
        </p:txBody>
      </p:sp>
      <p:sp>
        <p:nvSpPr>
          <p:cNvPr id="3" name="Chỗ dành sẵn cho Hình ảnh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Chỗ dành sẵn cho Văn bản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Chỉnh sửa kiểu văn bản của Bản cái</a:t>
            </a:r>
          </a:p>
        </p:txBody>
      </p:sp>
      <p:sp>
        <p:nvSpPr>
          <p:cNvPr id="5" name="Chỗ dành sẵn cho Ngày tháng 4"/>
          <p:cNvSpPr>
            <a:spLocks noGrp="1"/>
          </p:cNvSpPr>
          <p:nvPr>
            <p:ph type="dt" sz="half" idx="10"/>
          </p:nvPr>
        </p:nvSpPr>
        <p:spPr/>
        <p:txBody>
          <a:bodyPr/>
          <a:lstStyle/>
          <a:p>
            <a:fld id="{9228322A-1E7F-4F92-8142-2495C455F284}" type="datetimeFigureOut">
              <a:rPr lang="en-US" smtClean="0"/>
              <a:t>1/6/2023</a:t>
            </a:fld>
            <a:endParaRPr lang="en-US"/>
          </a:p>
        </p:txBody>
      </p:sp>
      <p:sp>
        <p:nvSpPr>
          <p:cNvPr id="6" name="Chỗ dành sẵn cho Chân trang 5"/>
          <p:cNvSpPr>
            <a:spLocks noGrp="1"/>
          </p:cNvSpPr>
          <p:nvPr>
            <p:ph type="ftr" sz="quarter" idx="11"/>
          </p:nvPr>
        </p:nvSpPr>
        <p:spPr/>
        <p:txBody>
          <a:bodyPr/>
          <a:lstStyle/>
          <a:p>
            <a:endParaRPr lang="en-US"/>
          </a:p>
        </p:txBody>
      </p:sp>
      <p:sp>
        <p:nvSpPr>
          <p:cNvPr id="7" name="Chỗ dành sẵn cho Số hiệu Bản chiếu 6"/>
          <p:cNvSpPr>
            <a:spLocks noGrp="1"/>
          </p:cNvSpPr>
          <p:nvPr>
            <p:ph type="sldNum" sz="quarter" idx="12"/>
          </p:nvPr>
        </p:nvSpPr>
        <p:spPr/>
        <p:txBody>
          <a:bodyPr/>
          <a:lstStyle/>
          <a:p>
            <a:fld id="{E6E24359-3BC2-418E-A440-3AD51B6F2EEC}" type="slidenum">
              <a:rPr lang="en-US" smtClean="0"/>
              <a:t>‹#›</a:t>
            </a:fld>
            <a:endParaRPr lang="en-US"/>
          </a:p>
        </p:txBody>
      </p:sp>
    </p:spTree>
    <p:extLst>
      <p:ext uri="{BB962C8B-B14F-4D97-AF65-F5344CB8AC3E}">
        <p14:creationId xmlns:p14="http://schemas.microsoft.com/office/powerpoint/2010/main" val="1666943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Tiêu đề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vi-VN"/>
              <a:t>Bấm để sửa kiểu tiêu đề Bản cái</a:t>
            </a:r>
            <a:endParaRPr lang="en-US"/>
          </a:p>
        </p:txBody>
      </p:sp>
      <p:sp>
        <p:nvSpPr>
          <p:cNvPr id="3" name="Chỗ dành sẵn cho Văn bản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t>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28322A-1E7F-4F92-8142-2495C455F284}" type="datetimeFigureOut">
              <a:rPr lang="en-US" smtClean="0"/>
              <a:t>1/6/2023</a:t>
            </a:fld>
            <a:endParaRPr lang="en-US"/>
          </a:p>
        </p:txBody>
      </p:sp>
      <p:sp>
        <p:nvSpPr>
          <p:cNvPr id="5" name="Chỗ dành sẵn cho Chân trang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Chỗ dành sẵn cho Số hiệu Bản chiế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E24359-3BC2-418E-A440-3AD51B6F2EEC}" type="slidenum">
              <a:rPr lang="en-US" smtClean="0"/>
              <a:t>‹#›</a:t>
            </a:fld>
            <a:endParaRPr lang="en-US"/>
          </a:p>
        </p:txBody>
      </p:sp>
    </p:spTree>
    <p:extLst>
      <p:ext uri="{BB962C8B-B14F-4D97-AF65-F5344CB8AC3E}">
        <p14:creationId xmlns:p14="http://schemas.microsoft.com/office/powerpoint/2010/main" val="1253299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ình chữ nhật 4"/>
          <p:cNvSpPr/>
          <p:nvPr/>
        </p:nvSpPr>
        <p:spPr>
          <a:xfrm>
            <a:off x="3048000" y="484847"/>
            <a:ext cx="6096000" cy="1492716"/>
          </a:xfrm>
          <a:prstGeom prst="rect">
            <a:avLst/>
          </a:prstGeom>
        </p:spPr>
        <p:txBody>
          <a:bodyPr>
            <a:spAutoFit/>
          </a:bodyPr>
          <a:lstStyle/>
          <a:p>
            <a:pPr algn="ctr"/>
            <a:r>
              <a:rPr lang="en-GB" sz="2500" b="1" dirty="0" err="1">
                <a:solidFill>
                  <a:srgbClr val="000000"/>
                </a:solidFill>
                <a:latin typeface="Cambria" panose="02040503050406030204" pitchFamily="18" charset="0"/>
                <a:ea typeface="Cambria" panose="02040503050406030204" pitchFamily="18" charset="0"/>
              </a:rPr>
              <a:t>Tiểu</a:t>
            </a:r>
            <a:r>
              <a:rPr lang="en-GB" sz="2500" b="1" dirty="0">
                <a:solidFill>
                  <a:srgbClr val="000000"/>
                </a:solidFill>
                <a:latin typeface="Cambria" panose="02040503050406030204" pitchFamily="18" charset="0"/>
                <a:ea typeface="Cambria" panose="02040503050406030204" pitchFamily="18" charset="0"/>
              </a:rPr>
              <a:t> </a:t>
            </a:r>
            <a:r>
              <a:rPr lang="en-GB" sz="2500" b="1" dirty="0" err="1">
                <a:solidFill>
                  <a:srgbClr val="000000"/>
                </a:solidFill>
                <a:latin typeface="Cambria" panose="02040503050406030204" pitchFamily="18" charset="0"/>
                <a:ea typeface="Cambria" panose="02040503050406030204" pitchFamily="18" charset="0"/>
              </a:rPr>
              <a:t>Luận</a:t>
            </a:r>
            <a:r>
              <a:rPr lang="en-GB" sz="2500" b="1" dirty="0">
                <a:solidFill>
                  <a:srgbClr val="000000"/>
                </a:solidFill>
                <a:latin typeface="Cambria" panose="02040503050406030204" pitchFamily="18" charset="0"/>
                <a:ea typeface="Cambria" panose="02040503050406030204" pitchFamily="18" charset="0"/>
              </a:rPr>
              <a:t> 2</a:t>
            </a:r>
          </a:p>
          <a:p>
            <a:pPr algn="ctr"/>
            <a:r>
              <a:rPr lang="en-GB" sz="2200" b="0" i="0" dirty="0" err="1">
                <a:solidFill>
                  <a:srgbClr val="000000"/>
                </a:solidFill>
                <a:effectLst/>
                <a:latin typeface="Cambria" panose="02040503050406030204" pitchFamily="18" charset="0"/>
                <a:ea typeface="Cambria" panose="02040503050406030204" pitchFamily="18" charset="0"/>
              </a:rPr>
              <a:t>Hệ</a:t>
            </a:r>
            <a:r>
              <a:rPr lang="en-GB" sz="2200" b="0" i="0" dirty="0">
                <a:solidFill>
                  <a:srgbClr val="000000"/>
                </a:solidFill>
                <a:effectLst/>
                <a:latin typeface="Cambria" panose="02040503050406030204" pitchFamily="18" charset="0"/>
                <a:ea typeface="Cambria" panose="02040503050406030204" pitchFamily="18" charset="0"/>
              </a:rPr>
              <a:t> </a:t>
            </a:r>
            <a:r>
              <a:rPr lang="en-GB" sz="2200" b="0" i="0" dirty="0" err="1">
                <a:solidFill>
                  <a:srgbClr val="000000"/>
                </a:solidFill>
                <a:effectLst/>
                <a:latin typeface="Cambria" panose="02040503050406030204" pitchFamily="18" charset="0"/>
                <a:ea typeface="Cambria" panose="02040503050406030204" pitchFamily="18" charset="0"/>
              </a:rPr>
              <a:t>thống</a:t>
            </a:r>
            <a:r>
              <a:rPr lang="en-GB" sz="2200" b="0" i="0" dirty="0">
                <a:solidFill>
                  <a:srgbClr val="000000"/>
                </a:solidFill>
                <a:effectLst/>
                <a:latin typeface="Cambria" panose="02040503050406030204" pitchFamily="18" charset="0"/>
                <a:ea typeface="Cambria" panose="02040503050406030204" pitchFamily="18" charset="0"/>
              </a:rPr>
              <a:t> </a:t>
            </a:r>
            <a:r>
              <a:rPr lang="en-GB" sz="2200" b="0" i="0" dirty="0" err="1">
                <a:solidFill>
                  <a:srgbClr val="000000"/>
                </a:solidFill>
                <a:effectLst/>
                <a:latin typeface="Cambria" panose="02040503050406030204" pitchFamily="18" charset="0"/>
                <a:ea typeface="Cambria" panose="02040503050406030204" pitchFamily="18" charset="0"/>
              </a:rPr>
              <a:t>cầu</a:t>
            </a:r>
            <a:r>
              <a:rPr lang="en-GB" sz="2200" b="0" i="0" dirty="0">
                <a:solidFill>
                  <a:srgbClr val="000000"/>
                </a:solidFill>
                <a:effectLst/>
                <a:latin typeface="Cambria" panose="02040503050406030204" pitchFamily="18" charset="0"/>
                <a:ea typeface="Cambria" panose="02040503050406030204" pitchFamily="18" charset="0"/>
              </a:rPr>
              <a:t> thang </a:t>
            </a:r>
            <a:r>
              <a:rPr lang="en-GB" sz="2200" b="0" i="0" dirty="0" err="1">
                <a:solidFill>
                  <a:srgbClr val="000000"/>
                </a:solidFill>
                <a:effectLst/>
                <a:latin typeface="Cambria" panose="02040503050406030204" pitchFamily="18" charset="0"/>
                <a:ea typeface="Cambria" panose="02040503050406030204" pitchFamily="18" charset="0"/>
              </a:rPr>
              <a:t>trong</a:t>
            </a:r>
            <a:r>
              <a:rPr lang="en-GB" sz="2200" b="0" i="0" dirty="0">
                <a:solidFill>
                  <a:srgbClr val="000000"/>
                </a:solidFill>
                <a:effectLst/>
                <a:latin typeface="Cambria" panose="02040503050406030204" pitchFamily="18" charset="0"/>
                <a:ea typeface="Cambria" panose="02040503050406030204" pitchFamily="18" charset="0"/>
              </a:rPr>
              <a:t> </a:t>
            </a:r>
            <a:r>
              <a:rPr lang="en-GB" sz="2200" b="0" i="0" dirty="0" err="1">
                <a:solidFill>
                  <a:srgbClr val="000000"/>
                </a:solidFill>
                <a:effectLst/>
                <a:latin typeface="Cambria" panose="02040503050406030204" pitchFamily="18" charset="0"/>
                <a:ea typeface="Cambria" panose="02040503050406030204" pitchFamily="18" charset="0"/>
              </a:rPr>
              <a:t>nhà</a:t>
            </a:r>
            <a:r>
              <a:rPr lang="en-GB" sz="2200" b="0" i="0" dirty="0">
                <a:solidFill>
                  <a:srgbClr val="000000"/>
                </a:solidFill>
                <a:effectLst/>
                <a:latin typeface="Cambria" panose="02040503050406030204" pitchFamily="18" charset="0"/>
                <a:ea typeface="Cambria" panose="02040503050406030204" pitchFamily="18" charset="0"/>
              </a:rPr>
              <a:t> </a:t>
            </a:r>
            <a:r>
              <a:rPr lang="en-GB" sz="2200" b="0" i="0" dirty="0" err="1">
                <a:solidFill>
                  <a:srgbClr val="000000"/>
                </a:solidFill>
                <a:effectLst/>
                <a:latin typeface="Cambria" panose="02040503050406030204" pitchFamily="18" charset="0"/>
                <a:ea typeface="Cambria" panose="02040503050406030204" pitchFamily="18" charset="0"/>
              </a:rPr>
              <a:t>máy</a:t>
            </a:r>
            <a:r>
              <a:rPr lang="en-GB" sz="2200" b="0" i="0" dirty="0">
                <a:solidFill>
                  <a:srgbClr val="000000"/>
                </a:solidFill>
                <a:effectLst/>
                <a:latin typeface="Cambria" panose="02040503050406030204" pitchFamily="18" charset="0"/>
                <a:ea typeface="Cambria" panose="02040503050406030204" pitchFamily="18" charset="0"/>
              </a:rPr>
              <a:t> </a:t>
            </a:r>
            <a:r>
              <a:rPr lang="en-GB" sz="2200" b="0" i="0" dirty="0" err="1">
                <a:solidFill>
                  <a:srgbClr val="000000"/>
                </a:solidFill>
                <a:effectLst/>
                <a:latin typeface="Cambria" panose="02040503050406030204" pitchFamily="18" charset="0"/>
                <a:ea typeface="Cambria" panose="02040503050406030204" pitchFamily="18" charset="0"/>
              </a:rPr>
              <a:t>công</a:t>
            </a:r>
            <a:r>
              <a:rPr lang="en-GB" sz="2200" b="0" i="0" dirty="0">
                <a:solidFill>
                  <a:srgbClr val="000000"/>
                </a:solidFill>
                <a:effectLst/>
                <a:latin typeface="Cambria" panose="02040503050406030204" pitchFamily="18" charset="0"/>
                <a:ea typeface="Cambria" panose="02040503050406030204" pitchFamily="18" charset="0"/>
              </a:rPr>
              <a:t> </a:t>
            </a:r>
            <a:r>
              <a:rPr lang="en-GB" sz="2200" b="0" i="0" dirty="0" err="1">
                <a:solidFill>
                  <a:srgbClr val="000000"/>
                </a:solidFill>
                <a:effectLst/>
                <a:latin typeface="Cambria" panose="02040503050406030204" pitchFamily="18" charset="0"/>
                <a:ea typeface="Cambria" panose="02040503050406030204" pitchFamily="18" charset="0"/>
              </a:rPr>
              <a:t>nghiệp</a:t>
            </a:r>
            <a:r>
              <a:rPr lang="en-GB" sz="2200" b="0" i="0" dirty="0">
                <a:solidFill>
                  <a:srgbClr val="000000"/>
                </a:solidFill>
                <a:effectLst/>
                <a:latin typeface="Cambria" panose="02040503050406030204" pitchFamily="18" charset="0"/>
                <a:ea typeface="Cambria" panose="02040503050406030204" pitchFamily="18" charset="0"/>
              </a:rPr>
              <a:t> </a:t>
            </a:r>
          </a:p>
          <a:p>
            <a:pPr algn="ctr"/>
            <a:r>
              <a:rPr lang="en-GB" sz="2200" b="0" i="0" dirty="0">
                <a:solidFill>
                  <a:srgbClr val="000000"/>
                </a:solidFill>
                <a:effectLst/>
                <a:latin typeface="Cambria" panose="02040503050406030204" pitchFamily="18" charset="0"/>
                <a:ea typeface="Cambria" panose="02040503050406030204" pitchFamily="18" charset="0"/>
              </a:rPr>
              <a:t>(thang </a:t>
            </a:r>
            <a:r>
              <a:rPr lang="en-GB" sz="2200" b="0" i="0" dirty="0" err="1">
                <a:solidFill>
                  <a:srgbClr val="000000"/>
                </a:solidFill>
                <a:effectLst/>
                <a:latin typeface="Cambria" panose="02040503050406030204" pitchFamily="18" charset="0"/>
                <a:ea typeface="Cambria" panose="02040503050406030204" pitchFamily="18" charset="0"/>
              </a:rPr>
              <a:t>máy</a:t>
            </a:r>
            <a:r>
              <a:rPr lang="en-GB" sz="2200" b="0" i="0" dirty="0">
                <a:solidFill>
                  <a:srgbClr val="000000"/>
                </a:solidFill>
                <a:effectLst/>
                <a:latin typeface="Cambria" panose="02040503050406030204" pitchFamily="18" charset="0"/>
                <a:ea typeface="Cambria" panose="02040503050406030204" pitchFamily="18" charset="0"/>
              </a:rPr>
              <a:t> </a:t>
            </a:r>
            <a:r>
              <a:rPr lang="en-GB" sz="2200" b="0" i="0" dirty="0" err="1">
                <a:solidFill>
                  <a:srgbClr val="000000"/>
                </a:solidFill>
                <a:effectLst/>
                <a:latin typeface="Cambria" panose="02040503050406030204" pitchFamily="18" charset="0"/>
                <a:ea typeface="Cambria" panose="02040503050406030204" pitchFamily="18" charset="0"/>
              </a:rPr>
              <a:t>và</a:t>
            </a:r>
            <a:r>
              <a:rPr lang="en-GB" sz="2200" b="0" i="0" dirty="0">
                <a:solidFill>
                  <a:srgbClr val="000000"/>
                </a:solidFill>
                <a:effectLst/>
                <a:latin typeface="Cambria" panose="02040503050406030204" pitchFamily="18" charset="0"/>
                <a:ea typeface="Cambria" panose="02040503050406030204" pitchFamily="18" charset="0"/>
              </a:rPr>
              <a:t> thang </a:t>
            </a:r>
            <a:r>
              <a:rPr lang="en-GB" sz="2200" b="0" i="0" dirty="0" err="1">
                <a:solidFill>
                  <a:srgbClr val="000000"/>
                </a:solidFill>
                <a:effectLst/>
                <a:latin typeface="Cambria" panose="02040503050406030204" pitchFamily="18" charset="0"/>
                <a:ea typeface="Cambria" panose="02040503050406030204" pitchFamily="18" charset="0"/>
              </a:rPr>
              <a:t>bộ</a:t>
            </a:r>
            <a:r>
              <a:rPr lang="en-GB" sz="2200" b="0" i="0" dirty="0">
                <a:solidFill>
                  <a:srgbClr val="000000"/>
                </a:solidFill>
                <a:effectLst/>
                <a:latin typeface="Cambria" panose="02040503050406030204" pitchFamily="18" charset="0"/>
                <a:ea typeface="Cambria" panose="02040503050406030204" pitchFamily="18" charset="0"/>
              </a:rPr>
              <a:t>, bang</a:t>
            </a:r>
            <a:r>
              <a:rPr lang="en-GB" sz="2200" dirty="0">
                <a:solidFill>
                  <a:srgbClr val="000000"/>
                </a:solidFill>
                <a:latin typeface="Cambria" panose="02040503050406030204" pitchFamily="18" charset="0"/>
                <a:ea typeface="Cambria" panose="02040503050406030204" pitchFamily="18" charset="0"/>
              </a:rPr>
              <a:t> </a:t>
            </a:r>
            <a:r>
              <a:rPr lang="en-GB" sz="2200" b="0" i="0" dirty="0" err="1">
                <a:solidFill>
                  <a:srgbClr val="000000"/>
                </a:solidFill>
                <a:effectLst/>
                <a:latin typeface="Cambria" panose="02040503050406030204" pitchFamily="18" charset="0"/>
                <a:ea typeface="Cambria" panose="02040503050406030204" pitchFamily="18" charset="0"/>
              </a:rPr>
              <a:t>tải</a:t>
            </a:r>
            <a:r>
              <a:rPr lang="en-GB" sz="2200" b="0" i="0" dirty="0">
                <a:solidFill>
                  <a:srgbClr val="000000"/>
                </a:solidFill>
                <a:effectLst/>
                <a:latin typeface="Cambria" panose="02040503050406030204" pitchFamily="18" charset="0"/>
                <a:ea typeface="Cambria" panose="02040503050406030204" pitchFamily="18" charset="0"/>
              </a:rPr>
              <a:t>…)</a:t>
            </a:r>
            <a:r>
              <a:rPr lang="en-GB" sz="2200" dirty="0">
                <a:latin typeface="Cambria" panose="02040503050406030204" pitchFamily="18" charset="0"/>
                <a:ea typeface="Cambria" panose="02040503050406030204" pitchFamily="18" charset="0"/>
              </a:rPr>
              <a:t> </a:t>
            </a:r>
            <a:br>
              <a:rPr lang="en-GB" sz="2200" dirty="0">
                <a:latin typeface="Cambria" panose="02040503050406030204" pitchFamily="18" charset="0"/>
                <a:ea typeface="Cambria" panose="02040503050406030204" pitchFamily="18" charset="0"/>
              </a:rPr>
            </a:br>
            <a:endParaRPr lang="en-US" sz="2200" dirty="0">
              <a:latin typeface="Cambria" panose="02040503050406030204" pitchFamily="18" charset="0"/>
              <a:ea typeface="Cambria" panose="02040503050406030204" pitchFamily="18" charset="0"/>
            </a:endParaRPr>
          </a:p>
        </p:txBody>
      </p:sp>
      <p:sp>
        <p:nvSpPr>
          <p:cNvPr id="8" name="Hộp Văn bản 7"/>
          <p:cNvSpPr txBox="1"/>
          <p:nvPr/>
        </p:nvSpPr>
        <p:spPr>
          <a:xfrm>
            <a:off x="202241" y="108657"/>
            <a:ext cx="3273653" cy="523220"/>
          </a:xfrm>
          <a:prstGeom prst="rect">
            <a:avLst/>
          </a:prstGeom>
          <a:noFill/>
        </p:spPr>
        <p:txBody>
          <a:bodyPr wrap="none" rtlCol="0">
            <a:spAutoFit/>
          </a:bodyPr>
          <a:lstStyle/>
          <a:p>
            <a:r>
              <a:rPr lang="en-US" sz="1400" b="1" dirty="0">
                <a:latin typeface="Cambria" panose="02040503050406030204" pitchFamily="18" charset="0"/>
                <a:ea typeface="Cambria" panose="02040503050406030204" pitchFamily="18" charset="0"/>
              </a:rPr>
              <a:t>TRƯỜNG ĐẠI HỌC KIẾN TRÚC HÀ NỘI</a:t>
            </a:r>
          </a:p>
          <a:p>
            <a:r>
              <a:rPr lang="en-US" sz="1400" b="1" dirty="0">
                <a:latin typeface="Cambria" panose="02040503050406030204" pitchFamily="18" charset="0"/>
                <a:ea typeface="Cambria" panose="02040503050406030204" pitchFamily="18" charset="0"/>
              </a:rPr>
              <a:t>Khoa </a:t>
            </a:r>
            <a:r>
              <a:rPr lang="en-US" sz="1400" b="1" dirty="0" err="1">
                <a:latin typeface="Cambria" panose="02040503050406030204" pitchFamily="18" charset="0"/>
                <a:ea typeface="Cambria" panose="02040503050406030204" pitchFamily="18" charset="0"/>
              </a:rPr>
              <a:t>Kiến</a:t>
            </a:r>
            <a:r>
              <a:rPr lang="en-US" sz="1400" b="1" dirty="0">
                <a:latin typeface="Cambria" panose="02040503050406030204" pitchFamily="18" charset="0"/>
                <a:ea typeface="Cambria" panose="02040503050406030204" pitchFamily="18" charset="0"/>
              </a:rPr>
              <a:t> </a:t>
            </a:r>
            <a:r>
              <a:rPr lang="en-US" sz="1400" b="1" dirty="0" err="1">
                <a:latin typeface="Cambria" panose="02040503050406030204" pitchFamily="18" charset="0"/>
                <a:ea typeface="Cambria" panose="02040503050406030204" pitchFamily="18" charset="0"/>
              </a:rPr>
              <a:t>Trúc</a:t>
            </a:r>
            <a:endParaRPr lang="en-US" sz="1400" b="1" dirty="0">
              <a:latin typeface="Cambria" panose="02040503050406030204" pitchFamily="18" charset="0"/>
              <a:ea typeface="Cambria" panose="02040503050406030204" pitchFamily="18" charset="0"/>
            </a:endParaRPr>
          </a:p>
        </p:txBody>
      </p:sp>
      <p:sp>
        <p:nvSpPr>
          <p:cNvPr id="9" name="Hộp Văn bản 8"/>
          <p:cNvSpPr txBox="1"/>
          <p:nvPr/>
        </p:nvSpPr>
        <p:spPr>
          <a:xfrm>
            <a:off x="5460789" y="6443070"/>
            <a:ext cx="1304925" cy="369332"/>
          </a:xfrm>
          <a:prstGeom prst="rect">
            <a:avLst/>
          </a:prstGeom>
          <a:noFill/>
        </p:spPr>
        <p:txBody>
          <a:bodyPr wrap="square" rtlCol="0">
            <a:spAutoFit/>
          </a:bodyPr>
          <a:lstStyle/>
          <a:p>
            <a:r>
              <a:rPr lang="en-US" dirty="0"/>
              <a:t>Năm 2022</a:t>
            </a:r>
          </a:p>
        </p:txBody>
      </p:sp>
      <p:sp>
        <p:nvSpPr>
          <p:cNvPr id="10" name="Hình chữ nhật 9"/>
          <p:cNvSpPr/>
          <p:nvPr/>
        </p:nvSpPr>
        <p:spPr>
          <a:xfrm>
            <a:off x="4975013" y="1815144"/>
            <a:ext cx="2276475" cy="738664"/>
          </a:xfrm>
          <a:prstGeom prst="rect">
            <a:avLst/>
          </a:prstGeom>
        </p:spPr>
        <p:txBody>
          <a:bodyPr wrap="square">
            <a:spAutoFit/>
          </a:bodyPr>
          <a:lstStyle/>
          <a:p>
            <a:r>
              <a:rPr lang="en-US" sz="1400" dirty="0">
                <a:latin typeface="Cambria" panose="02040503050406030204" pitchFamily="18" charset="0"/>
                <a:ea typeface="Cambria" panose="02040503050406030204" pitchFamily="18" charset="0"/>
              </a:rPr>
              <a:t>GVHD: Trần Mạnh Cường</a:t>
            </a:r>
          </a:p>
          <a:p>
            <a:r>
              <a:rPr lang="en-US" sz="1400" dirty="0">
                <a:latin typeface="Cambria" panose="02040503050406030204" pitchFamily="18" charset="0"/>
                <a:ea typeface="Cambria" panose="02040503050406030204" pitchFamily="18" charset="0"/>
              </a:rPr>
              <a:t>SVTH:  </a:t>
            </a:r>
            <a:r>
              <a:rPr lang="en-US" sz="1400" dirty="0" err="1">
                <a:latin typeface="Cambria" panose="02040503050406030204" pitchFamily="18" charset="0"/>
                <a:ea typeface="Cambria" panose="02040503050406030204" pitchFamily="18" charset="0"/>
              </a:rPr>
              <a:t>Nhóm</a:t>
            </a:r>
            <a:r>
              <a:rPr lang="en-US" sz="1400" dirty="0">
                <a:latin typeface="Cambria" panose="02040503050406030204" pitchFamily="18" charset="0"/>
                <a:ea typeface="Cambria" panose="02040503050406030204" pitchFamily="18" charset="0"/>
              </a:rPr>
              <a:t> 20</a:t>
            </a:r>
          </a:p>
          <a:p>
            <a:pPr marL="285750" indent="-285750">
              <a:buFont typeface="Arial" panose="020B0604020202020204" pitchFamily="34" charset="0"/>
              <a:buChar char="•"/>
            </a:pPr>
            <a:r>
              <a:rPr lang="en-US" sz="1400" dirty="0" err="1">
                <a:latin typeface="Cambria" panose="02040503050406030204" pitchFamily="18" charset="0"/>
                <a:ea typeface="Cambria" panose="02040503050406030204" pitchFamily="18" charset="0"/>
              </a:rPr>
              <a:t>Trần</a:t>
            </a:r>
            <a:r>
              <a:rPr lang="en-US" sz="1400" dirty="0">
                <a:latin typeface="Cambria" panose="02040503050406030204" pitchFamily="18" charset="0"/>
                <a:ea typeface="Cambria" panose="02040503050406030204" pitchFamily="18" charset="0"/>
              </a:rPr>
              <a:t> Khoa </a:t>
            </a:r>
            <a:r>
              <a:rPr lang="en-US" sz="1400" dirty="0" err="1">
                <a:latin typeface="Cambria" panose="02040503050406030204" pitchFamily="18" charset="0"/>
                <a:ea typeface="Cambria" panose="02040503050406030204" pitchFamily="18" charset="0"/>
              </a:rPr>
              <a:t>Hà</a:t>
            </a:r>
            <a:endParaRPr lang="en-US" sz="1400" dirty="0">
              <a:latin typeface="Cambria" panose="02040503050406030204" pitchFamily="18" charset="0"/>
              <a:ea typeface="Cambria" panose="02040503050406030204" pitchFamily="18" charset="0"/>
            </a:endParaRPr>
          </a:p>
        </p:txBody>
      </p:sp>
      <p:pic>
        <p:nvPicPr>
          <p:cNvPr id="14" name="Hình ảnh 13" descr="Ảnh có chứa tòa nhà, ngoài trời&#10;&#10;Mô tả được tạo tự động">
            <a:extLst>
              <a:ext uri="{FF2B5EF4-FFF2-40B4-BE49-F238E27FC236}">
                <a16:creationId xmlns:a16="http://schemas.microsoft.com/office/drawing/2014/main" id="{88CD7057-7BBC-A3B9-15ED-44C787E5F4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3226" y="2690635"/>
            <a:ext cx="5525548" cy="3660674"/>
          </a:xfrm>
          <a:prstGeom prst="rect">
            <a:avLst/>
          </a:prstGeom>
        </p:spPr>
      </p:pic>
    </p:spTree>
    <p:extLst>
      <p:ext uri="{BB962C8B-B14F-4D97-AF65-F5344CB8AC3E}">
        <p14:creationId xmlns:p14="http://schemas.microsoft.com/office/powerpoint/2010/main" val="2224408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ình ảnh 2"/>
          <p:cNvPicPr>
            <a:picLocks noChangeAspect="1"/>
          </p:cNvPicPr>
          <p:nvPr/>
        </p:nvPicPr>
        <p:blipFill rotWithShape="1">
          <a:blip r:embed="rId2" cstate="print">
            <a:extLst>
              <a:ext uri="{28A0092B-C50C-407E-A947-70E740481C1C}">
                <a14:useLocalDpi xmlns:a14="http://schemas.microsoft.com/office/drawing/2010/main" val="0"/>
              </a:ext>
            </a:extLst>
          </a:blip>
          <a:srcRect t="13136" b="16007"/>
          <a:stretch/>
        </p:blipFill>
        <p:spPr>
          <a:xfrm>
            <a:off x="6416517" y="1"/>
            <a:ext cx="5775483" cy="3162300"/>
          </a:xfrm>
          <a:prstGeom prst="rect">
            <a:avLst/>
          </a:prstGeom>
        </p:spPr>
      </p:pic>
      <p:pic>
        <p:nvPicPr>
          <p:cNvPr id="4" name="Hình ảnh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0800000">
            <a:off x="5943600" y="3318958"/>
            <a:ext cx="6248400" cy="3539041"/>
          </a:xfrm>
          <a:prstGeom prst="rect">
            <a:avLst/>
          </a:prstGeom>
        </p:spPr>
      </p:pic>
      <p:sp>
        <p:nvSpPr>
          <p:cNvPr id="2" name="Hộp Văn bản 1"/>
          <p:cNvSpPr txBox="1"/>
          <p:nvPr/>
        </p:nvSpPr>
        <p:spPr>
          <a:xfrm>
            <a:off x="581024" y="1195299"/>
            <a:ext cx="5114925" cy="4247317"/>
          </a:xfrm>
          <a:prstGeom prst="rect">
            <a:avLst/>
          </a:prstGeom>
          <a:noFill/>
        </p:spPr>
        <p:txBody>
          <a:bodyPr wrap="square" rtlCol="0">
            <a:spAutoFit/>
          </a:bodyPr>
          <a:lstStyle/>
          <a:p>
            <a:r>
              <a:rPr lang="vi-VN" dirty="0">
                <a:latin typeface="Calibri" panose="020F0502020204030204" pitchFamily="34" charset="0"/>
                <a:cs typeface="Calibri" panose="020F0502020204030204" pitchFamily="34" charset="0"/>
              </a:rPr>
              <a:t>Toàn bộ nhà máy có quy mô chiếm đất khoảng 10ha, diện tích xây dựng các hạng mục công trình chiếm khoảng 5ha. Các hạng mục công trình chính trong nhà máy gồm:</a:t>
            </a:r>
            <a:br>
              <a:rPr lang="vi-VN" dirty="0">
                <a:latin typeface="Calibri" panose="020F0502020204030204" pitchFamily="34" charset="0"/>
                <a:cs typeface="Calibri" panose="020F0502020204030204" pitchFamily="34" charset="0"/>
              </a:rPr>
            </a:br>
            <a:r>
              <a:rPr lang="vi-VN" dirty="0">
                <a:latin typeface="Calibri" panose="020F0502020204030204" pitchFamily="34" charset="0"/>
                <a:cs typeface="Calibri" panose="020F0502020204030204" pitchFamily="34" charset="0"/>
              </a:rPr>
              <a:t>- Phân xưởng sản xuất chính (Factory) với 3 khối nhà: Khối cao 8 tầng cho sản xuất thuốc lá; Khối cao 5 tầng để sản cà phê; Khối cao 3 tầng để sản xuất chè</a:t>
            </a:r>
            <a:r>
              <a:rPr lang="en-US" dirty="0">
                <a:latin typeface="Calibri" panose="020F0502020204030204" pitchFamily="34" charset="0"/>
                <a:cs typeface="Calibri" panose="020F0502020204030204" pitchFamily="34" charset="0"/>
              </a:rPr>
              <a:t>.</a:t>
            </a:r>
            <a:br>
              <a:rPr lang="vi-VN" dirty="0">
                <a:latin typeface="Calibri" panose="020F0502020204030204" pitchFamily="34" charset="0"/>
                <a:cs typeface="Calibri" panose="020F0502020204030204" pitchFamily="34" charset="0"/>
              </a:rPr>
            </a:br>
            <a:r>
              <a:rPr lang="vi-VN" dirty="0">
                <a:latin typeface="Calibri" panose="020F0502020204030204" pitchFamily="34" charset="0"/>
                <a:cs typeface="Calibri" panose="020F0502020204030204" pitchFamily="34" charset="0"/>
              </a:rPr>
              <a:t>- Chỗ đỗ xe và phòng thường trực (Bike Shed)</a:t>
            </a:r>
            <a:r>
              <a:rPr lang="en-US" dirty="0">
                <a:latin typeface="Calibri" panose="020F0502020204030204" pitchFamily="34" charset="0"/>
                <a:cs typeface="Calibri" panose="020F0502020204030204" pitchFamily="34" charset="0"/>
              </a:rPr>
              <a:t>.</a:t>
            </a:r>
            <a:br>
              <a:rPr lang="vi-VN" dirty="0">
                <a:latin typeface="Calibri" panose="020F0502020204030204" pitchFamily="34" charset="0"/>
                <a:cs typeface="Calibri" panose="020F0502020204030204" pitchFamily="34" charset="0"/>
              </a:rPr>
            </a:br>
            <a:r>
              <a:rPr lang="vi-VN" dirty="0">
                <a:latin typeface="Calibri" panose="020F0502020204030204" pitchFamily="34" charset="0"/>
                <a:cs typeface="Calibri" panose="020F0502020204030204" pitchFamily="34" charset="0"/>
              </a:rPr>
              <a:t>- Nhà hành chính (Central Office)</a:t>
            </a:r>
            <a:r>
              <a:rPr lang="en-US" dirty="0">
                <a:latin typeface="Calibri" panose="020F0502020204030204" pitchFamily="34" charset="0"/>
                <a:cs typeface="Calibri" panose="020F0502020204030204" pitchFamily="34" charset="0"/>
              </a:rPr>
              <a:t>.</a:t>
            </a:r>
            <a:br>
              <a:rPr lang="vi-VN" dirty="0">
                <a:latin typeface="Calibri" panose="020F0502020204030204" pitchFamily="34" charset="0"/>
                <a:cs typeface="Calibri" panose="020F0502020204030204" pitchFamily="34" charset="0"/>
              </a:rPr>
            </a:br>
            <a:r>
              <a:rPr lang="vi-VN" dirty="0">
                <a:latin typeface="Calibri" panose="020F0502020204030204" pitchFamily="34" charset="0"/>
                <a:cs typeface="Calibri" panose="020F0502020204030204" pitchFamily="34" charset="0"/>
              </a:rPr>
              <a:t>- Nhà nồi hơi (Boiler House)</a:t>
            </a:r>
            <a:r>
              <a:rPr lang="en-US" dirty="0">
                <a:latin typeface="Calibri" panose="020F0502020204030204" pitchFamily="34" charset="0"/>
                <a:cs typeface="Calibri" panose="020F0502020204030204" pitchFamily="34" charset="0"/>
              </a:rPr>
              <a:t>.</a:t>
            </a:r>
            <a:br>
              <a:rPr lang="vi-VN" dirty="0">
                <a:latin typeface="Calibri" panose="020F0502020204030204" pitchFamily="34" charset="0"/>
                <a:cs typeface="Calibri" panose="020F0502020204030204" pitchFamily="34" charset="0"/>
              </a:rPr>
            </a:br>
            <a:r>
              <a:rPr lang="vi-VN" dirty="0">
                <a:latin typeface="Calibri" panose="020F0502020204030204" pitchFamily="34" charset="0"/>
                <a:cs typeface="Calibri" panose="020F0502020204030204" pitchFamily="34" charset="0"/>
              </a:rPr>
              <a:t>- Trung tâm điều hành (Dispatch Center)</a:t>
            </a:r>
            <a:r>
              <a:rPr lang="en-US" dirty="0">
                <a:latin typeface="Calibri" panose="020F0502020204030204" pitchFamily="34" charset="0"/>
                <a:cs typeface="Calibri" panose="020F0502020204030204" pitchFamily="34" charset="0"/>
              </a:rPr>
              <a:t>.</a:t>
            </a:r>
            <a:br>
              <a:rPr lang="vi-VN" dirty="0">
                <a:latin typeface="Calibri" panose="020F0502020204030204" pitchFamily="34" charset="0"/>
                <a:cs typeface="Calibri" panose="020F0502020204030204" pitchFamily="34" charset="0"/>
              </a:rPr>
            </a:br>
            <a:r>
              <a:rPr lang="vi-VN" dirty="0">
                <a:latin typeface="Calibri" panose="020F0502020204030204" pitchFamily="34" charset="0"/>
                <a:cs typeface="Calibri" panose="020F0502020204030204" pitchFamily="34" charset="0"/>
              </a:rPr>
              <a:t>- Bộ phận nghiên cứu (Work Shops, xây dựng sau năm 1931)</a:t>
            </a:r>
            <a:r>
              <a:rPr lang="en-US" dirty="0">
                <a:latin typeface="Calibri" panose="020F0502020204030204" pitchFamily="34" charset="0"/>
                <a:cs typeface="Calibri" panose="020F0502020204030204" pitchFamily="34" charset="0"/>
              </a:rPr>
              <a:t>.</a:t>
            </a:r>
            <a:br>
              <a:rPr lang="vi-VN" dirty="0">
                <a:latin typeface="Calibri" panose="020F0502020204030204" pitchFamily="34" charset="0"/>
                <a:cs typeface="Calibri" panose="020F0502020204030204" pitchFamily="34" charset="0"/>
              </a:rPr>
            </a:br>
            <a:r>
              <a:rPr lang="vi-VN" dirty="0">
                <a:latin typeface="Calibri" panose="020F0502020204030204" pitchFamily="34" charset="0"/>
                <a:cs typeface="Calibri" panose="020F0502020204030204" pitchFamily="34" charset="0"/>
              </a:rPr>
              <a:t>- Nhà ăn, phục vụ sinh hoạt (Canteen/Warehouses)</a:t>
            </a:r>
            <a:r>
              <a:rPr lang="en-US" dirty="0">
                <a:latin typeface="Calibri" panose="020F0502020204030204" pitchFamily="34" charset="0"/>
                <a:cs typeface="Calibri" panose="020F0502020204030204" pitchFamily="34" charset="0"/>
              </a:rPr>
              <a:t>.</a:t>
            </a:r>
            <a:br>
              <a:rPr lang="vi-VN" dirty="0">
                <a:latin typeface="Calibri" panose="020F0502020204030204" pitchFamily="34" charset="0"/>
                <a:cs typeface="Calibri" panose="020F0502020204030204" pitchFamily="34" charset="0"/>
              </a:rPr>
            </a:br>
            <a:r>
              <a:rPr lang="vi-VN" dirty="0">
                <a:latin typeface="Calibri" panose="020F0502020204030204" pitchFamily="34" charset="0"/>
                <a:cs typeface="Calibri" panose="020F0502020204030204" pitchFamily="34" charset="0"/>
              </a:rPr>
              <a:t>- Khu vực nghỉ ngơi giải trí (Recreation Field).</a:t>
            </a:r>
            <a:endParaRPr lang="en-US" dirty="0">
              <a:latin typeface="Calibri" panose="020F0502020204030204" pitchFamily="34" charset="0"/>
              <a:cs typeface="Calibri" panose="020F0502020204030204" pitchFamily="34" charset="0"/>
            </a:endParaRPr>
          </a:p>
        </p:txBody>
      </p:sp>
      <p:sp>
        <p:nvSpPr>
          <p:cNvPr id="5" name="Hình chữ nhật 4"/>
          <p:cNvSpPr/>
          <p:nvPr/>
        </p:nvSpPr>
        <p:spPr>
          <a:xfrm>
            <a:off x="533398" y="295960"/>
            <a:ext cx="6096000" cy="646331"/>
          </a:xfrm>
          <a:prstGeom prst="rect">
            <a:avLst/>
          </a:prstGeom>
        </p:spPr>
        <p:txBody>
          <a:bodyPr>
            <a:spAutoFit/>
          </a:bodyPr>
          <a:lstStyle/>
          <a:p>
            <a:r>
              <a:rPr lang="vi-VN" b="1" dirty="0"/>
              <a:t>3. Kiến trúc, không gian khối nhà sản xuất chính</a:t>
            </a:r>
            <a:endParaRPr lang="en-US" dirty="0"/>
          </a:p>
          <a:p>
            <a:r>
              <a:rPr lang="vi-VN" dirty="0"/>
              <a:t>3.1. Hồ sơ bản vẽ</a:t>
            </a:r>
            <a:endParaRPr lang="en-US" dirty="0"/>
          </a:p>
        </p:txBody>
      </p:sp>
    </p:spTree>
    <p:extLst>
      <p:ext uri="{BB962C8B-B14F-4D97-AF65-F5344CB8AC3E}">
        <p14:creationId xmlns:p14="http://schemas.microsoft.com/office/powerpoint/2010/main" val="124272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ộp Văn bản 3"/>
          <p:cNvSpPr txBox="1"/>
          <p:nvPr/>
        </p:nvSpPr>
        <p:spPr>
          <a:xfrm>
            <a:off x="771896" y="522514"/>
            <a:ext cx="5652655" cy="1477328"/>
          </a:xfrm>
          <a:prstGeom prst="rect">
            <a:avLst/>
          </a:prstGeom>
          <a:noFill/>
        </p:spPr>
        <p:txBody>
          <a:bodyPr wrap="square" rtlCol="0">
            <a:spAutoFit/>
          </a:bodyPr>
          <a:lstStyle/>
          <a:p>
            <a:r>
              <a:rPr lang="vi-VN" b="1" dirty="0"/>
              <a:t>3. Kiến trúc, không gian khối nhà sản xuất chính</a:t>
            </a:r>
            <a:endParaRPr lang="en-US" dirty="0"/>
          </a:p>
          <a:p>
            <a:r>
              <a:rPr lang="vi-VN" dirty="0"/>
              <a:t>3.1. Hồ sơ bản vẽ</a:t>
            </a:r>
            <a:endParaRPr lang="en-US" dirty="0"/>
          </a:p>
          <a:p>
            <a:endParaRPr lang="en-US" dirty="0"/>
          </a:p>
          <a:p>
            <a:r>
              <a:rPr lang="vi-VN" dirty="0"/>
              <a:t>3.2. Cấu trúc, vật liệu</a:t>
            </a:r>
            <a:endParaRPr lang="en-US" dirty="0"/>
          </a:p>
          <a:p>
            <a:endParaRPr lang="en-US" dirty="0"/>
          </a:p>
        </p:txBody>
      </p:sp>
      <p:pic>
        <p:nvPicPr>
          <p:cNvPr id="5" name="Hình ảnh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802" y="2395127"/>
            <a:ext cx="5775483" cy="4462873"/>
          </a:xfrm>
          <a:prstGeom prst="rect">
            <a:avLst/>
          </a:prstGeom>
        </p:spPr>
      </p:pic>
      <p:pic>
        <p:nvPicPr>
          <p:cNvPr id="6" name="Hình ảnh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9319" y="4626562"/>
            <a:ext cx="6602681" cy="2145871"/>
          </a:xfrm>
          <a:prstGeom prst="rect">
            <a:avLst/>
          </a:prstGeom>
        </p:spPr>
      </p:pic>
      <p:pic>
        <p:nvPicPr>
          <p:cNvPr id="7" name="Hình ảnh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8285" y="1261178"/>
            <a:ext cx="6424551" cy="2797357"/>
          </a:xfrm>
          <a:prstGeom prst="rect">
            <a:avLst/>
          </a:prstGeom>
        </p:spPr>
      </p:pic>
    </p:spTree>
    <p:extLst>
      <p:ext uri="{BB962C8B-B14F-4D97-AF65-F5344CB8AC3E}">
        <p14:creationId xmlns:p14="http://schemas.microsoft.com/office/powerpoint/2010/main" val="3762251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Hình ảnh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14695" y="0"/>
            <a:ext cx="3777305" cy="3809047"/>
          </a:xfrm>
          <a:prstGeom prst="rect">
            <a:avLst/>
          </a:prstGeom>
        </p:spPr>
      </p:pic>
      <p:sp>
        <p:nvSpPr>
          <p:cNvPr id="4" name="Hộp Văn bản 3"/>
          <p:cNvSpPr txBox="1"/>
          <p:nvPr/>
        </p:nvSpPr>
        <p:spPr>
          <a:xfrm>
            <a:off x="124933" y="46651"/>
            <a:ext cx="5652655" cy="646331"/>
          </a:xfrm>
          <a:prstGeom prst="rect">
            <a:avLst/>
          </a:prstGeom>
          <a:noFill/>
        </p:spPr>
        <p:txBody>
          <a:bodyPr wrap="square" rtlCol="0">
            <a:spAutoFit/>
          </a:bodyPr>
          <a:lstStyle/>
          <a:p>
            <a:r>
              <a:rPr lang="vi-VN" dirty="0"/>
              <a:t>3.3. Phối cảnh công trình</a:t>
            </a:r>
            <a:endParaRPr lang="en-US" dirty="0"/>
          </a:p>
          <a:p>
            <a:endParaRPr lang="en-US" dirty="0"/>
          </a:p>
        </p:txBody>
      </p:sp>
      <p:pic>
        <p:nvPicPr>
          <p:cNvPr id="6" name="Hình ảnh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50108"/>
            <a:ext cx="3140482" cy="3151003"/>
          </a:xfrm>
          <a:prstGeom prst="rect">
            <a:avLst/>
          </a:prstGeom>
        </p:spPr>
      </p:pic>
      <p:pic>
        <p:nvPicPr>
          <p:cNvPr id="7" name="Hình ảnh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90846" y="846019"/>
            <a:ext cx="2997209" cy="1873256"/>
          </a:xfrm>
          <a:prstGeom prst="rect">
            <a:avLst/>
          </a:prstGeom>
        </p:spPr>
      </p:pic>
      <p:pic>
        <p:nvPicPr>
          <p:cNvPr id="9" name="Hình ảnh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82974" y="4030598"/>
            <a:ext cx="4509026" cy="2890063"/>
          </a:xfrm>
          <a:prstGeom prst="rect">
            <a:avLst/>
          </a:prstGeom>
        </p:spPr>
      </p:pic>
      <p:pic>
        <p:nvPicPr>
          <p:cNvPr id="11" name="Hình ảnh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3332603"/>
            <a:ext cx="6858000" cy="3525398"/>
          </a:xfrm>
          <a:prstGeom prst="rect">
            <a:avLst/>
          </a:prstGeom>
        </p:spPr>
      </p:pic>
    </p:spTree>
    <p:extLst>
      <p:ext uri="{BB962C8B-B14F-4D97-AF65-F5344CB8AC3E}">
        <p14:creationId xmlns:p14="http://schemas.microsoft.com/office/powerpoint/2010/main" val="1270849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Hình ảnh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2951" y="0"/>
            <a:ext cx="10296525" cy="6860060"/>
          </a:xfrm>
          <a:prstGeom prst="rect">
            <a:avLst/>
          </a:prstGeom>
        </p:spPr>
      </p:pic>
      <p:sp>
        <p:nvSpPr>
          <p:cNvPr id="5" name="Hình chữ nhật 4"/>
          <p:cNvSpPr/>
          <p:nvPr/>
        </p:nvSpPr>
        <p:spPr>
          <a:xfrm>
            <a:off x="10073834" y="2152757"/>
            <a:ext cx="1641916" cy="2554545"/>
          </a:xfrm>
          <a:prstGeom prst="rect">
            <a:avLst/>
          </a:prstGeom>
        </p:spPr>
        <p:txBody>
          <a:bodyPr wrap="square">
            <a:spAutoFit/>
          </a:bodyPr>
          <a:lstStyle/>
          <a:p>
            <a:pPr algn="ctr"/>
            <a:r>
              <a:rPr lang="vi-VN" sz="4000" b="1" dirty="0"/>
              <a:t>C.</a:t>
            </a:r>
            <a:r>
              <a:rPr lang="vi-VN" sz="4000" dirty="0"/>
              <a:t>  </a:t>
            </a:r>
            <a:r>
              <a:rPr lang="vi-VN" sz="4000" b="1" dirty="0"/>
              <a:t>PHẦN KẾT LUẬN</a:t>
            </a:r>
            <a:endParaRPr lang="en-US" sz="4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59732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ình chữ nhật 3"/>
          <p:cNvSpPr/>
          <p:nvPr/>
        </p:nvSpPr>
        <p:spPr>
          <a:xfrm>
            <a:off x="0" y="0"/>
            <a:ext cx="12192000" cy="6858000"/>
          </a:xfrm>
          <a:prstGeom prst="rect">
            <a:avLst/>
          </a:prstGeom>
          <a:solidFill>
            <a:schemeClr val="accent1">
              <a:lumMod val="75000"/>
              <a:alpha val="34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Hộp Văn bản 4"/>
          <p:cNvSpPr txBox="1"/>
          <p:nvPr/>
        </p:nvSpPr>
        <p:spPr>
          <a:xfrm>
            <a:off x="597723" y="1720840"/>
            <a:ext cx="5498276" cy="3693319"/>
          </a:xfrm>
          <a:prstGeom prst="rect">
            <a:avLst/>
          </a:prstGeom>
          <a:noFill/>
        </p:spPr>
        <p:txBody>
          <a:bodyPr wrap="square" rtlCol="0">
            <a:spAutoFit/>
          </a:bodyPr>
          <a:lstStyle/>
          <a:p>
            <a:pPr algn="just"/>
            <a:r>
              <a:rPr lang="vi-VN" b="1" dirty="0"/>
              <a:t>A.</a:t>
            </a:r>
            <a:r>
              <a:rPr lang="vi-VN" dirty="0"/>
              <a:t>  </a:t>
            </a:r>
            <a:r>
              <a:rPr lang="vi-VN" b="1" dirty="0"/>
              <a:t>PHẦN MỞ ĐẦU</a:t>
            </a:r>
            <a:r>
              <a:rPr lang="vi-VN" dirty="0"/>
              <a:t>.</a:t>
            </a:r>
            <a:endParaRPr lang="en-US" dirty="0"/>
          </a:p>
          <a:p>
            <a:pPr marL="800100" lvl="1" indent="-342900" algn="just">
              <a:buAutoNum type="arabicPeriod"/>
            </a:pPr>
            <a:r>
              <a:rPr lang="vi-VN" b="1" dirty="0"/>
              <a:t>Lý do chọn đề tài</a:t>
            </a:r>
            <a:endParaRPr lang="en-US" dirty="0"/>
          </a:p>
          <a:p>
            <a:pPr lvl="1" algn="just"/>
            <a:r>
              <a:rPr lang="vi-VN" b="1" dirty="0"/>
              <a:t>2.</a:t>
            </a:r>
            <a:r>
              <a:rPr lang="vi-VN" dirty="0"/>
              <a:t>   </a:t>
            </a:r>
            <a:r>
              <a:rPr lang="vi-VN" b="1" dirty="0"/>
              <a:t>Mục tiêu và nhiệm vụ nghiên cứu</a:t>
            </a:r>
            <a:r>
              <a:rPr lang="vi-VN" dirty="0"/>
              <a:t>.</a:t>
            </a:r>
            <a:endParaRPr lang="en-US" dirty="0"/>
          </a:p>
          <a:p>
            <a:pPr marL="742950" lvl="1" indent="-285750" algn="just">
              <a:buFont typeface="Arial" panose="020B0604020202020204" pitchFamily="34" charset="0"/>
              <a:buChar char="•"/>
            </a:pPr>
            <a:r>
              <a:rPr lang="vi-VN" dirty="0"/>
              <a:t>2.1. Mục tiêu nghiên cứu </a:t>
            </a:r>
            <a:endParaRPr lang="en-US" dirty="0"/>
          </a:p>
          <a:p>
            <a:pPr marL="742950" lvl="1" indent="-285750" algn="just">
              <a:buFont typeface="Arial" panose="020B0604020202020204" pitchFamily="34" charset="0"/>
              <a:buChar char="•"/>
            </a:pPr>
            <a:r>
              <a:rPr lang="vi-VN" dirty="0"/>
              <a:t>2.2. Nhiệm vụ nghiên cứu</a:t>
            </a:r>
            <a:endParaRPr lang="en-US" dirty="0"/>
          </a:p>
          <a:p>
            <a:pPr marL="800100" lvl="1" indent="-342900" algn="just">
              <a:buAutoNum type="arabicPeriod" startAt="3"/>
            </a:pPr>
            <a:r>
              <a:rPr lang="vi-VN" b="1" dirty="0"/>
              <a:t>Đối tượng và phạm vi nghiên cứu</a:t>
            </a:r>
            <a:r>
              <a:rPr lang="vi-VN" dirty="0"/>
              <a:t>.</a:t>
            </a:r>
            <a:endParaRPr lang="en-US" dirty="0"/>
          </a:p>
          <a:p>
            <a:pPr marL="342900" indent="-342900" algn="just">
              <a:buAutoNum type="arabicPeriod" startAt="3"/>
            </a:pPr>
            <a:endParaRPr lang="en-US" dirty="0"/>
          </a:p>
          <a:p>
            <a:pPr algn="just"/>
            <a:r>
              <a:rPr lang="vi-VN" b="1" dirty="0"/>
              <a:t>B.</a:t>
            </a:r>
            <a:r>
              <a:rPr lang="vi-VN" dirty="0"/>
              <a:t>  </a:t>
            </a:r>
            <a:r>
              <a:rPr lang="vi-VN" b="1" dirty="0"/>
              <a:t>PHẦN NỘI DUNG</a:t>
            </a:r>
            <a:r>
              <a:rPr lang="vi-VN" dirty="0"/>
              <a:t>.</a:t>
            </a:r>
            <a:endParaRPr lang="en-US" b="1" dirty="0"/>
          </a:p>
          <a:p>
            <a:pPr lvl="1"/>
            <a:r>
              <a:rPr lang="vi-VN" b="1" dirty="0"/>
              <a:t>1. Tổng quan</a:t>
            </a:r>
            <a:endParaRPr lang="en-US" dirty="0"/>
          </a:p>
          <a:p>
            <a:pPr marL="742950" lvl="1" indent="-285750">
              <a:buFont typeface="Arial" panose="020B0604020202020204" pitchFamily="34" charset="0"/>
              <a:buChar char="•"/>
            </a:pPr>
            <a:r>
              <a:rPr lang="vi-VN" dirty="0"/>
              <a:t>1.1. </a:t>
            </a:r>
            <a:r>
              <a:rPr lang="en-US" dirty="0" err="1"/>
              <a:t>Phân</a:t>
            </a:r>
            <a:r>
              <a:rPr lang="en-US" dirty="0"/>
              <a:t> </a:t>
            </a:r>
            <a:r>
              <a:rPr lang="en-US" dirty="0" err="1"/>
              <a:t>loại</a:t>
            </a:r>
            <a:r>
              <a:rPr lang="en-US" dirty="0"/>
              <a:t> </a:t>
            </a:r>
          </a:p>
          <a:p>
            <a:pPr marL="742950" lvl="1" indent="-285750">
              <a:buFont typeface="Arial" panose="020B0604020202020204" pitchFamily="34" charset="0"/>
              <a:buChar char="•"/>
            </a:pPr>
            <a:r>
              <a:rPr lang="en-US" dirty="0"/>
              <a:t>1.2. </a:t>
            </a:r>
            <a:r>
              <a:rPr lang="en-US" dirty="0" err="1"/>
              <a:t>Công</a:t>
            </a:r>
            <a:r>
              <a:rPr lang="en-US" dirty="0"/>
              <a:t> </a:t>
            </a:r>
            <a:r>
              <a:rPr lang="en-US" dirty="0" err="1"/>
              <a:t>Năng</a:t>
            </a:r>
            <a:endParaRPr lang="en-US" dirty="0"/>
          </a:p>
          <a:p>
            <a:pPr algn="just"/>
            <a:endParaRPr lang="en-US" dirty="0"/>
          </a:p>
          <a:p>
            <a:pPr algn="just"/>
            <a:endParaRPr lang="en-US" dirty="0"/>
          </a:p>
        </p:txBody>
      </p:sp>
      <p:sp>
        <p:nvSpPr>
          <p:cNvPr id="6" name="Hộp Văn bản 5"/>
          <p:cNvSpPr txBox="1"/>
          <p:nvPr/>
        </p:nvSpPr>
        <p:spPr>
          <a:xfrm>
            <a:off x="4655991" y="229478"/>
            <a:ext cx="2880015" cy="769441"/>
          </a:xfrm>
          <a:prstGeom prst="rect">
            <a:avLst/>
          </a:prstGeom>
          <a:noFill/>
        </p:spPr>
        <p:txBody>
          <a:bodyPr wrap="square" rtlCol="0">
            <a:spAutoFit/>
          </a:bodyPr>
          <a:lstStyle/>
          <a:p>
            <a:pPr algn="ctr"/>
            <a:r>
              <a:rPr lang="en-US" sz="4400" b="1" u="sng" spc="300" dirty="0">
                <a:solidFill>
                  <a:schemeClr val="accent4">
                    <a:lumMod val="40000"/>
                    <a:lumOff val="60000"/>
                  </a:schemeClr>
                </a:solidFill>
              </a:rPr>
              <a:t>Contents</a:t>
            </a:r>
            <a:endParaRPr lang="en-US" sz="4400" u="sng" spc="300" dirty="0">
              <a:solidFill>
                <a:schemeClr val="accent4">
                  <a:lumMod val="40000"/>
                  <a:lumOff val="60000"/>
                </a:schemeClr>
              </a:solidFill>
            </a:endParaRPr>
          </a:p>
        </p:txBody>
      </p:sp>
      <p:sp>
        <p:nvSpPr>
          <p:cNvPr id="7" name="Hộp Văn bản 6"/>
          <p:cNvSpPr txBox="1"/>
          <p:nvPr/>
        </p:nvSpPr>
        <p:spPr>
          <a:xfrm>
            <a:off x="7924800" y="1720840"/>
            <a:ext cx="3669477" cy="3416320"/>
          </a:xfrm>
          <a:prstGeom prst="rect">
            <a:avLst/>
          </a:prstGeom>
          <a:noFill/>
        </p:spPr>
        <p:txBody>
          <a:bodyPr wrap="square" rtlCol="0">
            <a:spAutoFit/>
          </a:bodyPr>
          <a:lstStyle/>
          <a:p>
            <a:r>
              <a:rPr lang="vi-VN" b="1" dirty="0"/>
              <a:t>2. </a:t>
            </a:r>
            <a:r>
              <a:rPr lang="en-US" b="1" dirty="0" err="1">
                <a:latin typeface="Arial" panose="020B0604020202020204" pitchFamily="34" charset="0"/>
                <a:cs typeface="Arial" panose="020B0604020202020204" pitchFamily="34" charset="0"/>
              </a:rPr>
              <a:t>Cấu</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Tạo</a:t>
            </a:r>
            <a:r>
              <a:rPr lang="en-US" b="1" dirty="0">
                <a:latin typeface="Arial" panose="020B0604020202020204" pitchFamily="34" charset="0"/>
                <a:cs typeface="Arial" panose="020B0604020202020204" pitchFamily="34" charset="0"/>
              </a:rPr>
              <a:t> </a:t>
            </a: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vi-VN" dirty="0"/>
              <a:t>2.1. </a:t>
            </a:r>
            <a:r>
              <a:rPr lang="en-US" dirty="0" err="1"/>
              <a:t>Cấu</a:t>
            </a:r>
            <a:r>
              <a:rPr lang="en-US" dirty="0"/>
              <a:t> </a:t>
            </a:r>
            <a:r>
              <a:rPr lang="en-US" dirty="0" err="1"/>
              <a:t>tạo</a:t>
            </a:r>
            <a:r>
              <a:rPr lang="en-US" dirty="0"/>
              <a:t> </a:t>
            </a:r>
            <a:r>
              <a:rPr lang="en-US" dirty="0" err="1"/>
              <a:t>từng</a:t>
            </a:r>
            <a:r>
              <a:rPr lang="en-US" dirty="0"/>
              <a:t> </a:t>
            </a:r>
            <a:r>
              <a:rPr lang="en-US" dirty="0" err="1"/>
              <a:t>loại</a:t>
            </a:r>
            <a:r>
              <a:rPr lang="en-US" dirty="0"/>
              <a:t> thang</a:t>
            </a:r>
          </a:p>
          <a:p>
            <a:pPr marL="742950" lvl="1" indent="-285750">
              <a:buFont typeface="Arial" panose="020B0604020202020204" pitchFamily="34" charset="0"/>
              <a:buChar char="•"/>
            </a:pPr>
            <a:r>
              <a:rPr lang="vi-VN" dirty="0"/>
              <a:t>2.2. </a:t>
            </a:r>
            <a:r>
              <a:rPr lang="en-US" dirty="0" err="1"/>
              <a:t>Ví</a:t>
            </a:r>
            <a:r>
              <a:rPr lang="en-US" dirty="0"/>
              <a:t> </a:t>
            </a:r>
            <a:r>
              <a:rPr lang="en-US" dirty="0" err="1"/>
              <a:t>dụ</a:t>
            </a:r>
            <a:endParaRPr lang="en-US" dirty="0"/>
          </a:p>
          <a:p>
            <a:endParaRPr lang="en-US" b="1" dirty="0"/>
          </a:p>
          <a:p>
            <a:endParaRPr lang="en-US" b="1" dirty="0"/>
          </a:p>
          <a:p>
            <a:r>
              <a:rPr lang="en-US" b="1" dirty="0">
                <a:latin typeface="Arial" panose="020B0604020202020204" pitchFamily="34" charset="0"/>
                <a:cs typeface="Arial" panose="020B0604020202020204" pitchFamily="34" charset="0"/>
              </a:rPr>
              <a:t>3</a:t>
            </a:r>
            <a:r>
              <a:rPr lang="vi-VN" b="1" dirty="0"/>
              <a:t>. </a:t>
            </a:r>
            <a:r>
              <a:rPr lang="en-US" b="1" dirty="0" err="1">
                <a:latin typeface="Arial" panose="020B0604020202020204" pitchFamily="34" charset="0"/>
                <a:cs typeface="Arial" panose="020B0604020202020204" pitchFamily="34" charset="0"/>
              </a:rPr>
              <a:t>Ứng</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Dụng</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Thực</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Tiễn</a:t>
            </a:r>
            <a:endParaRPr lang="en-US" dirty="0">
              <a:latin typeface="Arial" panose="020B0604020202020204" pitchFamily="34" charset="0"/>
              <a:cs typeface="Arial" panose="020B0604020202020204" pitchFamily="34" charset="0"/>
            </a:endParaRPr>
          </a:p>
          <a:p>
            <a:endParaRPr lang="en-US" b="1" dirty="0"/>
          </a:p>
          <a:p>
            <a:endParaRPr lang="en-US" b="1" dirty="0"/>
          </a:p>
          <a:p>
            <a:endParaRPr lang="en-US" b="1" dirty="0"/>
          </a:p>
          <a:p>
            <a:r>
              <a:rPr lang="vi-VN" b="1" dirty="0"/>
              <a:t>C.</a:t>
            </a:r>
            <a:r>
              <a:rPr lang="vi-VN" dirty="0"/>
              <a:t>  </a:t>
            </a:r>
            <a:r>
              <a:rPr lang="vi-VN" b="1" dirty="0"/>
              <a:t>PHẦN KẾT LUẬN</a:t>
            </a:r>
            <a:r>
              <a:rPr lang="vi-VN" dirty="0"/>
              <a:t>.</a:t>
            </a:r>
            <a:endParaRPr lang="en-US" dirty="0"/>
          </a:p>
          <a:p>
            <a:endParaRPr lang="en-US" dirty="0"/>
          </a:p>
          <a:p>
            <a:endParaRPr lang="en-US" dirty="0"/>
          </a:p>
        </p:txBody>
      </p:sp>
    </p:spTree>
    <p:extLst>
      <p:ext uri="{BB962C8B-B14F-4D97-AF65-F5344CB8AC3E}">
        <p14:creationId xmlns:p14="http://schemas.microsoft.com/office/powerpoint/2010/main" val="764587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Hình ảnh 11">
            <a:extLst>
              <a:ext uri="{FF2B5EF4-FFF2-40B4-BE49-F238E27FC236}">
                <a16:creationId xmlns:a16="http://schemas.microsoft.com/office/drawing/2014/main" id="{D921FA89-AEE9-004C-11E5-3DD99E06B17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11000"/>
                    </a14:imgEffect>
                  </a14:imgLayer>
                </a14:imgProps>
              </a:ext>
              <a:ext uri="{28A0092B-C50C-407E-A947-70E740481C1C}">
                <a14:useLocalDpi xmlns:a14="http://schemas.microsoft.com/office/drawing/2010/main" val="0"/>
              </a:ext>
            </a:extLst>
          </a:blip>
          <a:stretch>
            <a:fillRect/>
          </a:stretch>
        </p:blipFill>
        <p:spPr>
          <a:xfrm>
            <a:off x="0" y="-14830"/>
            <a:ext cx="12191999" cy="6872829"/>
          </a:xfrm>
          <a:prstGeom prst="rect">
            <a:avLst/>
          </a:prstGeom>
        </p:spPr>
      </p:pic>
      <p:sp>
        <p:nvSpPr>
          <p:cNvPr id="4" name="Hình chữ nhật 3"/>
          <p:cNvSpPr/>
          <p:nvPr/>
        </p:nvSpPr>
        <p:spPr>
          <a:xfrm>
            <a:off x="9344024" y="-1"/>
            <a:ext cx="2847975" cy="684018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Hộp Văn bản 1"/>
          <p:cNvSpPr txBox="1"/>
          <p:nvPr/>
        </p:nvSpPr>
        <p:spPr>
          <a:xfrm>
            <a:off x="9991725" y="2142819"/>
            <a:ext cx="1733550" cy="2554545"/>
          </a:xfrm>
          <a:prstGeom prst="rect">
            <a:avLst/>
          </a:prstGeom>
          <a:noFill/>
        </p:spPr>
        <p:txBody>
          <a:bodyPr wrap="square" rtlCol="0">
            <a:spAutoFit/>
          </a:bodyPr>
          <a:lstStyle/>
          <a:p>
            <a:pPr algn="ctr"/>
            <a:r>
              <a:rPr lang="vi-VN" sz="4000" b="1" dirty="0">
                <a:solidFill>
                  <a:schemeClr val="bg1"/>
                </a:solidFill>
              </a:rPr>
              <a:t>A.</a:t>
            </a:r>
            <a:r>
              <a:rPr lang="vi-VN" sz="4000" dirty="0">
                <a:solidFill>
                  <a:schemeClr val="bg1"/>
                </a:solidFill>
              </a:rPr>
              <a:t>  </a:t>
            </a:r>
            <a:r>
              <a:rPr lang="vi-VN" sz="4000" b="1" dirty="0">
                <a:solidFill>
                  <a:schemeClr val="bg1"/>
                </a:solidFill>
              </a:rPr>
              <a:t>PHẦN MỞ ĐẦU</a:t>
            </a:r>
            <a:r>
              <a:rPr lang="vi-VN" sz="4000" dirty="0">
                <a:solidFill>
                  <a:schemeClr val="bg1"/>
                </a:solidFill>
              </a:rPr>
              <a:t>.</a:t>
            </a:r>
            <a:endParaRPr lang="en-US" sz="4000" dirty="0">
              <a:solidFill>
                <a:schemeClr val="bg1"/>
              </a:solidFill>
            </a:endParaRPr>
          </a:p>
        </p:txBody>
      </p:sp>
    </p:spTree>
    <p:extLst>
      <p:ext uri="{BB962C8B-B14F-4D97-AF65-F5344CB8AC3E}">
        <p14:creationId xmlns:p14="http://schemas.microsoft.com/office/powerpoint/2010/main" val="4125571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Hình ảnh 5">
            <a:extLst>
              <a:ext uri="{FF2B5EF4-FFF2-40B4-BE49-F238E27FC236}">
                <a16:creationId xmlns:a16="http://schemas.microsoft.com/office/drawing/2014/main" id="{F3B24371-0963-E4F3-834E-7160E22178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a:effectLst>
            <a:softEdge rad="635000"/>
          </a:effectLst>
        </p:spPr>
      </p:pic>
      <p:sp>
        <p:nvSpPr>
          <p:cNvPr id="4" name="Hình chữ nhật 3"/>
          <p:cNvSpPr/>
          <p:nvPr/>
        </p:nvSpPr>
        <p:spPr>
          <a:xfrm>
            <a:off x="257174" y="1277541"/>
            <a:ext cx="12353925" cy="4247317"/>
          </a:xfrm>
          <a:prstGeom prst="rect">
            <a:avLst/>
          </a:prstGeom>
        </p:spPr>
        <p:txBody>
          <a:bodyPr wrap="square">
            <a:spAutoFit/>
          </a:bodyPr>
          <a:lstStyle/>
          <a:p>
            <a:pPr algn="just"/>
            <a:r>
              <a:rPr lang="en-US" b="1">
                <a:latin typeface="Arial" panose="020B0604020202020204" pitchFamily="34" charset="0"/>
                <a:cs typeface="Arial" panose="020B0604020202020204" pitchFamily="34" charset="0"/>
              </a:rPr>
              <a:t>2.</a:t>
            </a:r>
            <a:r>
              <a:rPr lang="vi-VN" b="1"/>
              <a:t>Mục tiêu và nhiệm vụ nghiên cứu</a:t>
            </a:r>
            <a:r>
              <a:rPr lang="vi-VN"/>
              <a:t>.</a:t>
            </a:r>
            <a:endParaRPr lang="en-US"/>
          </a:p>
          <a:p>
            <a:pPr algn="just"/>
            <a:endParaRPr lang="en-US"/>
          </a:p>
          <a:p>
            <a:pPr marL="742950" lvl="1" indent="-285750" algn="just">
              <a:buFont typeface="Arial" panose="020B0604020202020204" pitchFamily="34" charset="0"/>
              <a:buChar char="•"/>
            </a:pPr>
            <a:r>
              <a:rPr lang="vi-VN"/>
              <a:t>2.1. Mục tiêu nghiên cứu</a:t>
            </a:r>
            <a:endParaRPr lang="en-US"/>
          </a:p>
          <a:p>
            <a:pPr lvl="2" algn="just"/>
            <a:r>
              <a:rPr lang="vi-VN"/>
              <a:t> </a:t>
            </a:r>
            <a:r>
              <a:rPr lang="en-US">
                <a:latin typeface="Arial" panose="020B0604020202020204" pitchFamily="34" charset="0"/>
                <a:cs typeface="Arial" panose="020B0604020202020204" pitchFamily="34" charset="0"/>
              </a:rPr>
              <a:t>Xác định được các loại hệ thống thang, cấu tạo </a:t>
            </a:r>
          </a:p>
          <a:p>
            <a:pPr lvl="2" algn="just"/>
            <a:r>
              <a:rPr lang="en-US">
                <a:latin typeface="Arial" panose="020B0604020202020204" pitchFamily="34" charset="0"/>
                <a:cs typeface="Arial" panose="020B0604020202020204" pitchFamily="34" charset="0"/>
              </a:rPr>
              <a:t>và ứng dụng thực tiễn cho nhà máy công nghiệp.</a:t>
            </a:r>
          </a:p>
          <a:p>
            <a:pPr marL="742950" lvl="1" indent="-285750" algn="just">
              <a:buFont typeface="Arial" panose="020B0604020202020204" pitchFamily="34" charset="0"/>
              <a:buChar char="•"/>
            </a:pPr>
            <a:endParaRPr lang="en-US">
              <a:latin typeface="Arial" panose="020B0604020202020204" pitchFamily="34" charset="0"/>
              <a:cs typeface="Arial" panose="020B0604020202020204" pitchFamily="34" charset="0"/>
            </a:endParaRPr>
          </a:p>
          <a:p>
            <a:pPr marL="742950" lvl="1" indent="-285750" algn="just">
              <a:buFont typeface="Arial" panose="020B0604020202020204" pitchFamily="34" charset="0"/>
              <a:buChar char="•"/>
            </a:pPr>
            <a:r>
              <a:rPr lang="vi-VN"/>
              <a:t>2.2. Nhiệm vụ nghiên cứu</a:t>
            </a:r>
            <a:endParaRPr lang="en-US"/>
          </a:p>
          <a:p>
            <a:pPr marL="742950" lvl="1" indent="-285750" algn="just">
              <a:buFont typeface="Arial" panose="020B0604020202020204" pitchFamily="34" charset="0"/>
              <a:buChar char="•"/>
            </a:pPr>
            <a:endParaRPr lang="en-US"/>
          </a:p>
          <a:p>
            <a:pPr lvl="1" algn="just"/>
            <a:endParaRPr lang="en-US"/>
          </a:p>
          <a:p>
            <a:pPr lvl="1" algn="just"/>
            <a:endParaRPr lang="en-US"/>
          </a:p>
          <a:p>
            <a:pPr algn="just"/>
            <a:r>
              <a:rPr lang="en-US" b="1">
                <a:latin typeface="Arial" panose="020B0604020202020204" pitchFamily="34" charset="0"/>
                <a:cs typeface="Arial" panose="020B0604020202020204" pitchFamily="34" charset="0"/>
              </a:rPr>
              <a:t>3.</a:t>
            </a:r>
            <a:r>
              <a:rPr lang="vi-VN" b="1"/>
              <a:t>Đối tượng và phạm vi nghiên cứu</a:t>
            </a:r>
            <a:r>
              <a:rPr lang="vi-VN"/>
              <a:t>.</a:t>
            </a:r>
            <a:endParaRPr lang="en-US"/>
          </a:p>
          <a:p>
            <a:pPr algn="just"/>
            <a:endParaRPr lang="en-US"/>
          </a:p>
          <a:p>
            <a:pPr marL="742950" lvl="1" indent="-285750" algn="just">
              <a:buFont typeface="Arial" panose="020B0604020202020204" pitchFamily="34" charset="0"/>
              <a:buChar char="•"/>
            </a:pPr>
            <a:r>
              <a:rPr lang="en-US">
                <a:latin typeface="Arial" panose="020B0604020202020204" pitchFamily="34" charset="0"/>
                <a:cs typeface="Arial" panose="020B0604020202020204" pitchFamily="34" charset="0"/>
              </a:rPr>
              <a:t>3.1 Hệ thống cầu thang trong nhà máy công nghiệp </a:t>
            </a:r>
          </a:p>
          <a:p>
            <a:pPr marL="742950" lvl="1" indent="-285750" algn="just">
              <a:buFont typeface="Arial" panose="020B0604020202020204" pitchFamily="34" charset="0"/>
              <a:buChar char="•"/>
            </a:pPr>
            <a:r>
              <a:rPr lang="en-US">
                <a:latin typeface="Arial" panose="020B0604020202020204" pitchFamily="34" charset="0"/>
                <a:cs typeface="Arial" panose="020B0604020202020204" pitchFamily="34" charset="0"/>
              </a:rPr>
              <a:t>(thang máy và thang bộ, băng tải…)</a:t>
            </a:r>
          </a:p>
          <a:p>
            <a:pPr algn="just"/>
            <a:endParaRPr lang="en-US" dirty="0"/>
          </a:p>
        </p:txBody>
      </p:sp>
    </p:spTree>
    <p:extLst>
      <p:ext uri="{BB962C8B-B14F-4D97-AF65-F5344CB8AC3E}">
        <p14:creationId xmlns:p14="http://schemas.microsoft.com/office/powerpoint/2010/main" val="3386251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Hình ảnh 9" descr="Ảnh có chứa ghế, lồng, xe ba gác&#10;&#10;Mô tả được tạo tự động">
            <a:extLst>
              <a:ext uri="{FF2B5EF4-FFF2-40B4-BE49-F238E27FC236}">
                <a16:creationId xmlns:a16="http://schemas.microsoft.com/office/drawing/2014/main" id="{BB59F46D-B356-4E01-F56F-D6D8CB38B7A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33000"/>
                    </a14:imgEffect>
                    <a14:imgEffect>
                      <a14:saturation sat="111000"/>
                    </a14:imgEffect>
                    <a14:imgEffect>
                      <a14:brightnessContrast contrast="10000"/>
                    </a14:imgEffect>
                  </a14:imgLayer>
                </a14:imgProps>
              </a:ext>
              <a:ext uri="{28A0092B-C50C-407E-A947-70E740481C1C}">
                <a14:useLocalDpi xmlns:a14="http://schemas.microsoft.com/office/drawing/2010/main" val="0"/>
              </a:ext>
            </a:extLst>
          </a:blip>
          <a:stretch>
            <a:fillRect/>
          </a:stretch>
        </p:blipFill>
        <p:spPr>
          <a:xfrm>
            <a:off x="0" y="0"/>
            <a:ext cx="12192000" cy="6840186"/>
          </a:xfrm>
          <a:prstGeom prst="rect">
            <a:avLst/>
          </a:prstGeom>
        </p:spPr>
      </p:pic>
      <p:sp>
        <p:nvSpPr>
          <p:cNvPr id="2" name="Hình chữ nhật 1">
            <a:extLst>
              <a:ext uri="{FF2B5EF4-FFF2-40B4-BE49-F238E27FC236}">
                <a16:creationId xmlns:a16="http://schemas.microsoft.com/office/drawing/2014/main" id="{9480863D-0D63-068E-BBF4-4E8FDEF7AE54}"/>
              </a:ext>
            </a:extLst>
          </p:cNvPr>
          <p:cNvSpPr/>
          <p:nvPr/>
        </p:nvSpPr>
        <p:spPr>
          <a:xfrm>
            <a:off x="9339261" y="4231"/>
            <a:ext cx="2847975" cy="6840187"/>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5" name="Hộp Văn bản 4"/>
          <p:cNvSpPr txBox="1"/>
          <p:nvPr/>
        </p:nvSpPr>
        <p:spPr>
          <a:xfrm>
            <a:off x="9613896" y="2151727"/>
            <a:ext cx="2298704" cy="2554545"/>
          </a:xfrm>
          <a:prstGeom prst="rect">
            <a:avLst/>
          </a:prstGeom>
          <a:noFill/>
        </p:spPr>
        <p:txBody>
          <a:bodyPr wrap="square" rtlCol="0">
            <a:spAutoFit/>
          </a:bodyPr>
          <a:lstStyle/>
          <a:p>
            <a:pPr algn="ctr"/>
            <a:r>
              <a:rPr lang="vi-VN" sz="4000" b="1" dirty="0">
                <a:solidFill>
                  <a:schemeClr val="bg1"/>
                </a:solidFill>
              </a:rPr>
              <a:t>B.</a:t>
            </a:r>
            <a:r>
              <a:rPr lang="vi-VN" sz="4000" dirty="0">
                <a:solidFill>
                  <a:schemeClr val="bg1"/>
                </a:solidFill>
              </a:rPr>
              <a:t>  </a:t>
            </a:r>
            <a:r>
              <a:rPr lang="vi-VN" sz="4000" b="1" dirty="0">
                <a:solidFill>
                  <a:schemeClr val="bg1"/>
                </a:solidFill>
              </a:rPr>
              <a:t>PHẦN NỘI DUNG</a:t>
            </a:r>
            <a:endParaRPr lang="en-US" sz="40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32021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7" name="Hình ảnh 6" descr="Ảnh có chứa trong nhà, sàn, trần, ghế&#10;&#10;Mô tả được tạo tự động">
            <a:extLst>
              <a:ext uri="{FF2B5EF4-FFF2-40B4-BE49-F238E27FC236}">
                <a16:creationId xmlns:a16="http://schemas.microsoft.com/office/drawing/2014/main" id="{1D9C3E9B-2455-A588-3401-BC46DB415973}"/>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sharpenSoften amount="-66000"/>
                    </a14:imgEffect>
                    <a14:imgEffect>
                      <a14:brightnessContrast contrast="-11000"/>
                    </a14:imgEffect>
                  </a14:imgLayer>
                </a14:imgProps>
              </a:ext>
              <a:ext uri="{28A0092B-C50C-407E-A947-70E740481C1C}">
                <a14:useLocalDpi xmlns:a14="http://schemas.microsoft.com/office/drawing/2010/main" val="0"/>
              </a:ext>
            </a:extLst>
          </a:blip>
          <a:srcRect t="21563" b="3438"/>
          <a:stretch/>
        </p:blipFill>
        <p:spPr>
          <a:xfrm>
            <a:off x="-1" y="10"/>
            <a:ext cx="12192001" cy="6857990"/>
          </a:xfrm>
          <a:prstGeom prst="rect">
            <a:avLst/>
          </a:prstGeom>
        </p:spPr>
      </p:pic>
      <p:sp>
        <p:nvSpPr>
          <p:cNvPr id="4" name="Hình chữ nhật 3"/>
          <p:cNvSpPr/>
          <p:nvPr/>
        </p:nvSpPr>
        <p:spPr>
          <a:xfrm>
            <a:off x="1198240" y="633565"/>
            <a:ext cx="9792471" cy="3171423"/>
          </a:xfrm>
          <a:prstGeom prst="rect">
            <a:avLst/>
          </a:prstGeom>
        </p:spPr>
        <p:txBody>
          <a:bodyPr vert="horz" lIns="91440" tIns="45720" rIns="91440" bIns="45720" rtlCol="0">
            <a:noAutofit/>
          </a:bodyPr>
          <a:lstStyle/>
          <a:p>
            <a:pPr marL="457200" indent="-457200">
              <a:lnSpc>
                <a:spcPct val="90000"/>
              </a:lnSpc>
              <a:spcAft>
                <a:spcPts val="600"/>
              </a:spcAft>
              <a:buAutoNum type="alphaUcPeriod" startAt="2"/>
            </a:pPr>
            <a:r>
              <a:rPr lang="en-US" sz="2200" b="1" dirty="0">
                <a:solidFill>
                  <a:srgbClr val="FFFFFF"/>
                </a:solidFill>
                <a:latin typeface="Arial" panose="020B0604020202020204" pitchFamily="34" charset="0"/>
                <a:cs typeface="Arial" panose="020B0604020202020204" pitchFamily="34" charset="0"/>
              </a:rPr>
              <a:t>PHẦN NỘI </a:t>
            </a:r>
            <a:r>
              <a:rPr lang="en-US" sz="2500" b="1" dirty="0">
                <a:solidFill>
                  <a:srgbClr val="FFFFFF"/>
                </a:solidFill>
                <a:latin typeface="Arial" panose="020B0604020202020204" pitchFamily="34" charset="0"/>
                <a:cs typeface="Arial" panose="020B0604020202020204" pitchFamily="34" charset="0"/>
              </a:rPr>
              <a:t>DUNG</a:t>
            </a:r>
            <a:r>
              <a:rPr lang="en-US" sz="2200" dirty="0">
                <a:solidFill>
                  <a:srgbClr val="FFFFFF"/>
                </a:solidFill>
                <a:latin typeface="Arial" panose="020B0604020202020204" pitchFamily="34" charset="0"/>
                <a:cs typeface="Arial" panose="020B0604020202020204" pitchFamily="34" charset="0"/>
              </a:rPr>
              <a:t>.</a:t>
            </a:r>
          </a:p>
          <a:p>
            <a:pPr>
              <a:lnSpc>
                <a:spcPct val="90000"/>
              </a:lnSpc>
              <a:spcAft>
                <a:spcPts val="600"/>
              </a:spcAft>
            </a:pPr>
            <a:endParaRPr lang="en-US" sz="2200" b="1" dirty="0">
              <a:solidFill>
                <a:srgbClr val="FFFFFF"/>
              </a:solidFill>
              <a:latin typeface="Arial" panose="020B0604020202020204" pitchFamily="34" charset="0"/>
              <a:cs typeface="Arial" panose="020B0604020202020204" pitchFamily="34" charset="0"/>
            </a:endParaRPr>
          </a:p>
          <a:p>
            <a:pPr lvl="1" indent="-228600">
              <a:lnSpc>
                <a:spcPct val="90000"/>
              </a:lnSpc>
              <a:spcAft>
                <a:spcPts val="600"/>
              </a:spcAft>
              <a:buFont typeface="Arial" panose="020B0604020202020204" pitchFamily="34" charset="0"/>
              <a:buChar char="•"/>
            </a:pPr>
            <a:r>
              <a:rPr lang="en-US" b="1" dirty="0">
                <a:solidFill>
                  <a:srgbClr val="FFFFFF"/>
                </a:solidFill>
                <a:latin typeface="Arial" panose="020B0604020202020204" pitchFamily="34" charset="0"/>
                <a:cs typeface="Arial" panose="020B0604020202020204" pitchFamily="34" charset="0"/>
              </a:rPr>
              <a:t>1. </a:t>
            </a:r>
            <a:r>
              <a:rPr lang="en-US" b="1" dirty="0" err="1">
                <a:solidFill>
                  <a:srgbClr val="FFFFFF"/>
                </a:solidFill>
                <a:latin typeface="Arial" panose="020B0604020202020204" pitchFamily="34" charset="0"/>
                <a:cs typeface="Arial" panose="020B0604020202020204" pitchFamily="34" charset="0"/>
              </a:rPr>
              <a:t>Tổng</a:t>
            </a:r>
            <a:r>
              <a:rPr lang="en-US" b="1" dirty="0">
                <a:solidFill>
                  <a:srgbClr val="FFFFFF"/>
                </a:solidFill>
                <a:latin typeface="Arial" panose="020B0604020202020204" pitchFamily="34" charset="0"/>
                <a:cs typeface="Arial" panose="020B0604020202020204" pitchFamily="34" charset="0"/>
              </a:rPr>
              <a:t> </a:t>
            </a:r>
            <a:r>
              <a:rPr lang="en-US" b="1" dirty="0" err="1">
                <a:solidFill>
                  <a:srgbClr val="FFFFFF"/>
                </a:solidFill>
                <a:latin typeface="Arial" panose="020B0604020202020204" pitchFamily="34" charset="0"/>
                <a:cs typeface="Arial" panose="020B0604020202020204" pitchFamily="34" charset="0"/>
              </a:rPr>
              <a:t>quan</a:t>
            </a:r>
            <a:endParaRPr lang="en-US" dirty="0">
              <a:solidFill>
                <a:srgbClr val="FFFFFF"/>
              </a:solidFill>
              <a:latin typeface="Arial" panose="020B0604020202020204" pitchFamily="34" charset="0"/>
              <a:cs typeface="Arial" panose="020B0604020202020204" pitchFamily="34" charset="0"/>
            </a:endParaRPr>
          </a:p>
          <a:p>
            <a:pPr marL="742950" lvl="1" indent="-228600">
              <a:lnSpc>
                <a:spcPct val="90000"/>
              </a:lnSpc>
              <a:spcAft>
                <a:spcPts val="600"/>
              </a:spcAft>
              <a:buFont typeface="Arial" panose="020B0604020202020204" pitchFamily="34" charset="0"/>
              <a:buChar char="•"/>
            </a:pPr>
            <a:r>
              <a:rPr lang="en-US" b="1" dirty="0">
                <a:solidFill>
                  <a:srgbClr val="FFFFFF"/>
                </a:solidFill>
                <a:latin typeface="Arial" panose="020B0604020202020204" pitchFamily="34" charset="0"/>
                <a:cs typeface="Arial" panose="020B0604020202020204" pitchFamily="34" charset="0"/>
              </a:rPr>
              <a:t>1.1. </a:t>
            </a:r>
            <a:r>
              <a:rPr lang="en-US" b="1" dirty="0" err="1">
                <a:solidFill>
                  <a:srgbClr val="FFFFFF"/>
                </a:solidFill>
                <a:latin typeface="Arial" panose="020B0604020202020204" pitchFamily="34" charset="0"/>
                <a:cs typeface="Arial" panose="020B0604020202020204" pitchFamily="34" charset="0"/>
              </a:rPr>
              <a:t>Phân</a:t>
            </a:r>
            <a:r>
              <a:rPr lang="en-US" b="1" dirty="0">
                <a:solidFill>
                  <a:srgbClr val="FFFFFF"/>
                </a:solidFill>
                <a:latin typeface="Arial" panose="020B0604020202020204" pitchFamily="34" charset="0"/>
                <a:cs typeface="Arial" panose="020B0604020202020204" pitchFamily="34" charset="0"/>
              </a:rPr>
              <a:t> </a:t>
            </a:r>
            <a:r>
              <a:rPr lang="en-US" b="1" dirty="0" err="1">
                <a:solidFill>
                  <a:srgbClr val="FFFFFF"/>
                </a:solidFill>
                <a:latin typeface="Arial" panose="020B0604020202020204" pitchFamily="34" charset="0"/>
                <a:cs typeface="Arial" panose="020B0604020202020204" pitchFamily="34" charset="0"/>
              </a:rPr>
              <a:t>loại</a:t>
            </a:r>
            <a:endParaRPr lang="en-US" b="1" dirty="0">
              <a:solidFill>
                <a:srgbClr val="FFFFFF"/>
              </a:solidFill>
              <a:latin typeface="Arial" panose="020B0604020202020204" pitchFamily="34" charset="0"/>
              <a:cs typeface="Arial" panose="020B0604020202020204" pitchFamily="34" charset="0"/>
            </a:endParaRPr>
          </a:p>
          <a:p>
            <a:pPr lvl="1" indent="-228600">
              <a:lnSpc>
                <a:spcPct val="90000"/>
              </a:lnSpc>
              <a:spcAft>
                <a:spcPts val="600"/>
              </a:spcAft>
              <a:buFont typeface="Arial" panose="020B0604020202020204" pitchFamily="34" charset="0"/>
              <a:buChar char="•"/>
            </a:pPr>
            <a:endParaRPr lang="en-US" b="1" dirty="0">
              <a:solidFill>
                <a:srgbClr val="FFFFFF"/>
              </a:solidFill>
              <a:latin typeface="Arial" panose="020B0604020202020204" pitchFamily="34" charset="0"/>
              <a:cs typeface="Arial" panose="020B0604020202020204" pitchFamily="34" charset="0"/>
            </a:endParaRPr>
          </a:p>
          <a:p>
            <a:pPr lvl="2" indent="-228600">
              <a:lnSpc>
                <a:spcPct val="90000"/>
              </a:lnSpc>
              <a:spcAft>
                <a:spcPts val="600"/>
              </a:spcAft>
              <a:buFont typeface="Arial" panose="020B0604020202020204" pitchFamily="34" charset="0"/>
              <a:buChar char="•"/>
            </a:pPr>
            <a:r>
              <a:rPr lang="en-US" dirty="0" err="1">
                <a:solidFill>
                  <a:srgbClr val="FFFFFF"/>
                </a:solidFill>
                <a:latin typeface="Arial" panose="020B0604020202020204" pitchFamily="34" charset="0"/>
                <a:cs typeface="Arial" panose="020B0604020202020204" pitchFamily="34" charset="0"/>
              </a:rPr>
              <a:t>Có</a:t>
            </a:r>
            <a:r>
              <a:rPr lang="en-US" dirty="0">
                <a:solidFill>
                  <a:srgbClr val="FFFFFF"/>
                </a:solidFill>
                <a:latin typeface="Arial" panose="020B0604020202020204" pitchFamily="34" charset="0"/>
                <a:cs typeface="Arial" panose="020B0604020202020204" pitchFamily="34" charset="0"/>
              </a:rPr>
              <a:t> 4 </a:t>
            </a:r>
            <a:r>
              <a:rPr lang="en-US" dirty="0" err="1">
                <a:solidFill>
                  <a:srgbClr val="FFFFFF"/>
                </a:solidFill>
                <a:latin typeface="Arial" panose="020B0604020202020204" pitchFamily="34" charset="0"/>
                <a:cs typeface="Arial" panose="020B0604020202020204" pitchFamily="34" charset="0"/>
              </a:rPr>
              <a:t>loại</a:t>
            </a:r>
            <a:r>
              <a:rPr lang="en-US" dirty="0">
                <a:solidFill>
                  <a:srgbClr val="FFFFFF"/>
                </a:solidFill>
                <a:latin typeface="Arial" panose="020B0604020202020204" pitchFamily="34" charset="0"/>
                <a:cs typeface="Arial" panose="020B0604020202020204" pitchFamily="34" charset="0"/>
              </a:rPr>
              <a:t> thang </a:t>
            </a:r>
            <a:r>
              <a:rPr lang="en-US" dirty="0" err="1">
                <a:solidFill>
                  <a:srgbClr val="FFFFFF"/>
                </a:solidFill>
                <a:latin typeface="Arial" panose="020B0604020202020204" pitchFamily="34" charset="0"/>
                <a:cs typeface="Arial" panose="020B0604020202020204" pitchFamily="34" charset="0"/>
              </a:rPr>
              <a:t>trong</a:t>
            </a:r>
            <a:r>
              <a:rPr lang="en-US" dirty="0">
                <a:solidFill>
                  <a:srgbClr val="FFFFFF"/>
                </a:solidFill>
                <a:latin typeface="Arial" panose="020B0604020202020204" pitchFamily="34" charset="0"/>
                <a:cs typeface="Arial" panose="020B0604020202020204" pitchFamily="34" charset="0"/>
              </a:rPr>
              <a:t> </a:t>
            </a:r>
            <a:r>
              <a:rPr lang="en-US" dirty="0" err="1">
                <a:solidFill>
                  <a:srgbClr val="FFFFFF"/>
                </a:solidFill>
                <a:latin typeface="Arial" panose="020B0604020202020204" pitchFamily="34" charset="0"/>
                <a:cs typeface="Arial" panose="020B0604020202020204" pitchFamily="34" charset="0"/>
              </a:rPr>
              <a:t>nhà</a:t>
            </a:r>
            <a:r>
              <a:rPr lang="en-US" dirty="0">
                <a:solidFill>
                  <a:srgbClr val="FFFFFF"/>
                </a:solidFill>
                <a:latin typeface="Arial" panose="020B0604020202020204" pitchFamily="34" charset="0"/>
                <a:cs typeface="Arial" panose="020B0604020202020204" pitchFamily="34" charset="0"/>
              </a:rPr>
              <a:t> </a:t>
            </a:r>
            <a:r>
              <a:rPr lang="en-US" dirty="0" err="1">
                <a:solidFill>
                  <a:srgbClr val="FFFFFF"/>
                </a:solidFill>
                <a:latin typeface="Arial" panose="020B0604020202020204" pitchFamily="34" charset="0"/>
                <a:cs typeface="Arial" panose="020B0604020202020204" pitchFamily="34" charset="0"/>
              </a:rPr>
              <a:t>công</a:t>
            </a:r>
            <a:r>
              <a:rPr lang="en-US" dirty="0">
                <a:solidFill>
                  <a:srgbClr val="FFFFFF"/>
                </a:solidFill>
                <a:latin typeface="Arial" panose="020B0604020202020204" pitchFamily="34" charset="0"/>
                <a:cs typeface="Arial" panose="020B0604020202020204" pitchFamily="34" charset="0"/>
              </a:rPr>
              <a:t> </a:t>
            </a:r>
            <a:r>
              <a:rPr lang="en-US" dirty="0" err="1">
                <a:solidFill>
                  <a:srgbClr val="FFFFFF"/>
                </a:solidFill>
                <a:latin typeface="Arial" panose="020B0604020202020204" pitchFamily="34" charset="0"/>
                <a:cs typeface="Arial" panose="020B0604020202020204" pitchFamily="34" charset="0"/>
              </a:rPr>
              <a:t>nghiệp</a:t>
            </a:r>
            <a:r>
              <a:rPr lang="en-US" dirty="0">
                <a:solidFill>
                  <a:srgbClr val="FFFFFF"/>
                </a:solidFill>
                <a:latin typeface="Arial" panose="020B0604020202020204" pitchFamily="34" charset="0"/>
                <a:cs typeface="Arial" panose="020B0604020202020204" pitchFamily="34" charset="0"/>
              </a:rPr>
              <a:t>: Thang </a:t>
            </a:r>
            <a:r>
              <a:rPr lang="en-US" dirty="0" err="1">
                <a:solidFill>
                  <a:srgbClr val="FFFFFF"/>
                </a:solidFill>
                <a:latin typeface="Arial" panose="020B0604020202020204" pitchFamily="34" charset="0"/>
                <a:cs typeface="Arial" panose="020B0604020202020204" pitchFamily="34" charset="0"/>
              </a:rPr>
              <a:t>chính</a:t>
            </a:r>
            <a:r>
              <a:rPr lang="en-US" dirty="0">
                <a:solidFill>
                  <a:srgbClr val="FFFFFF"/>
                </a:solidFill>
                <a:latin typeface="Arial" panose="020B0604020202020204" pitchFamily="34" charset="0"/>
                <a:cs typeface="Arial" panose="020B0604020202020204" pitchFamily="34" charset="0"/>
              </a:rPr>
              <a:t>, thang </a:t>
            </a:r>
            <a:r>
              <a:rPr lang="en-US" dirty="0" err="1">
                <a:solidFill>
                  <a:srgbClr val="FFFFFF"/>
                </a:solidFill>
                <a:latin typeface="Arial" panose="020B0604020202020204" pitchFamily="34" charset="0"/>
                <a:cs typeface="Arial" panose="020B0604020202020204" pitchFamily="34" charset="0"/>
              </a:rPr>
              <a:t>phụ</a:t>
            </a:r>
            <a:r>
              <a:rPr lang="en-US" dirty="0">
                <a:solidFill>
                  <a:srgbClr val="FFFFFF"/>
                </a:solidFill>
                <a:latin typeface="Arial" panose="020B0604020202020204" pitchFamily="34" charset="0"/>
                <a:cs typeface="Arial" panose="020B0604020202020204" pitchFamily="34" charset="0"/>
              </a:rPr>
              <a:t> </a:t>
            </a:r>
            <a:r>
              <a:rPr lang="en-US" dirty="0" err="1">
                <a:solidFill>
                  <a:srgbClr val="FFFFFF"/>
                </a:solidFill>
                <a:latin typeface="Arial" panose="020B0604020202020204" pitchFamily="34" charset="0"/>
                <a:cs typeface="Arial" panose="020B0604020202020204" pitchFamily="34" charset="0"/>
              </a:rPr>
              <a:t>trợ</a:t>
            </a:r>
            <a:r>
              <a:rPr lang="en-US" dirty="0">
                <a:solidFill>
                  <a:srgbClr val="FFFFFF"/>
                </a:solidFill>
                <a:latin typeface="Arial" panose="020B0604020202020204" pitchFamily="34" charset="0"/>
                <a:cs typeface="Arial" panose="020B0604020202020204" pitchFamily="34" charset="0"/>
              </a:rPr>
              <a:t>, thang </a:t>
            </a:r>
            <a:r>
              <a:rPr lang="en-US" dirty="0" err="1">
                <a:solidFill>
                  <a:srgbClr val="FFFFFF"/>
                </a:solidFill>
                <a:latin typeface="Arial" panose="020B0604020202020204" pitchFamily="34" charset="0"/>
                <a:cs typeface="Arial" panose="020B0604020202020204" pitchFamily="34" charset="0"/>
              </a:rPr>
              <a:t>thoát</a:t>
            </a:r>
            <a:r>
              <a:rPr lang="en-US" dirty="0">
                <a:solidFill>
                  <a:srgbClr val="FFFFFF"/>
                </a:solidFill>
                <a:latin typeface="Arial" panose="020B0604020202020204" pitchFamily="34" charset="0"/>
                <a:cs typeface="Arial" panose="020B0604020202020204" pitchFamily="34" charset="0"/>
              </a:rPr>
              <a:t> </a:t>
            </a:r>
            <a:r>
              <a:rPr lang="en-US" dirty="0" err="1">
                <a:solidFill>
                  <a:srgbClr val="FFFFFF"/>
                </a:solidFill>
                <a:latin typeface="Arial" panose="020B0604020202020204" pitchFamily="34" charset="0"/>
                <a:cs typeface="Arial" panose="020B0604020202020204" pitchFamily="34" charset="0"/>
              </a:rPr>
              <a:t>hiểm</a:t>
            </a:r>
            <a:r>
              <a:rPr lang="en-US" dirty="0">
                <a:solidFill>
                  <a:srgbClr val="FFFFFF"/>
                </a:solidFill>
                <a:latin typeface="Arial" panose="020B0604020202020204" pitchFamily="34" charset="0"/>
                <a:cs typeface="Arial" panose="020B0604020202020204" pitchFamily="34" charset="0"/>
              </a:rPr>
              <a:t> &amp; thang </a:t>
            </a:r>
            <a:r>
              <a:rPr lang="en-US" dirty="0" err="1">
                <a:solidFill>
                  <a:srgbClr val="FFFFFF"/>
                </a:solidFill>
                <a:latin typeface="Arial" panose="020B0604020202020204" pitchFamily="34" charset="0"/>
                <a:cs typeface="Arial" panose="020B0604020202020204" pitchFamily="34" charset="0"/>
              </a:rPr>
              <a:t>chữa</a:t>
            </a:r>
            <a:r>
              <a:rPr lang="en-US" dirty="0">
                <a:solidFill>
                  <a:srgbClr val="FFFFFF"/>
                </a:solidFill>
                <a:latin typeface="Arial" panose="020B0604020202020204" pitchFamily="34" charset="0"/>
                <a:cs typeface="Arial" panose="020B0604020202020204" pitchFamily="34" charset="0"/>
              </a:rPr>
              <a:t> </a:t>
            </a:r>
            <a:r>
              <a:rPr lang="en-US" dirty="0" err="1">
                <a:solidFill>
                  <a:srgbClr val="FFFFFF"/>
                </a:solidFill>
                <a:latin typeface="Arial" panose="020B0604020202020204" pitchFamily="34" charset="0"/>
                <a:cs typeface="Arial" panose="020B0604020202020204" pitchFamily="34" charset="0"/>
              </a:rPr>
              <a:t>cháy</a:t>
            </a:r>
            <a:endParaRPr lang="en-US" dirty="0">
              <a:solidFill>
                <a:srgbClr val="FFFFFF"/>
              </a:solidFill>
              <a:latin typeface="Arial" panose="020B0604020202020204" pitchFamily="34" charset="0"/>
              <a:cs typeface="Arial" panose="020B0604020202020204" pitchFamily="34" charset="0"/>
            </a:endParaRPr>
          </a:p>
          <a:p>
            <a:pPr lvl="2" indent="-228600">
              <a:lnSpc>
                <a:spcPct val="90000"/>
              </a:lnSpc>
              <a:spcAft>
                <a:spcPts val="600"/>
              </a:spcAft>
              <a:buFont typeface="Arial" panose="020B0604020202020204" pitchFamily="34" charset="0"/>
              <a:buChar char="•"/>
            </a:pPr>
            <a:endParaRPr lang="en-US" dirty="0">
              <a:solidFill>
                <a:srgbClr val="FFFFFF"/>
              </a:solidFill>
              <a:latin typeface="Arial" panose="020B0604020202020204" pitchFamily="34" charset="0"/>
              <a:cs typeface="Arial" panose="020B0604020202020204" pitchFamily="34" charset="0"/>
            </a:endParaRPr>
          </a:p>
          <a:p>
            <a:pPr marL="742950" lvl="1" indent="-228600">
              <a:lnSpc>
                <a:spcPct val="90000"/>
              </a:lnSpc>
              <a:spcAft>
                <a:spcPts val="600"/>
              </a:spcAft>
              <a:buFont typeface="Arial" panose="020B0604020202020204" pitchFamily="34" charset="0"/>
              <a:buChar char="•"/>
            </a:pPr>
            <a:r>
              <a:rPr lang="en-US" b="1" dirty="0">
                <a:solidFill>
                  <a:srgbClr val="FFFFFF"/>
                </a:solidFill>
                <a:latin typeface="Arial" panose="020B0604020202020204" pitchFamily="34" charset="0"/>
                <a:cs typeface="Arial" panose="020B0604020202020204" pitchFamily="34" charset="0"/>
              </a:rPr>
              <a:t>1.2. </a:t>
            </a:r>
            <a:r>
              <a:rPr lang="en-US" b="1" dirty="0" err="1">
                <a:solidFill>
                  <a:srgbClr val="FFFFFF"/>
                </a:solidFill>
                <a:latin typeface="Arial" panose="020B0604020202020204" pitchFamily="34" charset="0"/>
                <a:cs typeface="Arial" panose="020B0604020202020204" pitchFamily="34" charset="0"/>
              </a:rPr>
              <a:t>Công</a:t>
            </a:r>
            <a:r>
              <a:rPr lang="en-US" b="1" dirty="0">
                <a:solidFill>
                  <a:srgbClr val="FFFFFF"/>
                </a:solidFill>
                <a:latin typeface="Arial" panose="020B0604020202020204" pitchFamily="34" charset="0"/>
                <a:cs typeface="Arial" panose="020B0604020202020204" pitchFamily="34" charset="0"/>
              </a:rPr>
              <a:t> </a:t>
            </a:r>
            <a:r>
              <a:rPr lang="en-US" b="1" dirty="0" err="1">
                <a:solidFill>
                  <a:srgbClr val="FFFFFF"/>
                </a:solidFill>
                <a:latin typeface="Arial" panose="020B0604020202020204" pitchFamily="34" charset="0"/>
                <a:cs typeface="Arial" panose="020B0604020202020204" pitchFamily="34" charset="0"/>
              </a:rPr>
              <a:t>Năng</a:t>
            </a:r>
            <a:endParaRPr lang="en-US" b="1" dirty="0">
              <a:solidFill>
                <a:srgbClr val="FFFFFF"/>
              </a:solidFill>
              <a:latin typeface="Arial" panose="020B0604020202020204" pitchFamily="34" charset="0"/>
              <a:cs typeface="Arial" panose="020B0604020202020204" pitchFamily="34" charset="0"/>
            </a:endParaRPr>
          </a:p>
          <a:p>
            <a:pPr lvl="1" indent="-228600">
              <a:lnSpc>
                <a:spcPct val="90000"/>
              </a:lnSpc>
              <a:spcAft>
                <a:spcPts val="600"/>
              </a:spcAft>
              <a:buFont typeface="Arial" panose="020B0604020202020204" pitchFamily="34" charset="0"/>
              <a:buChar char="•"/>
            </a:pPr>
            <a:endParaRPr lang="en-US" b="1" dirty="0">
              <a:solidFill>
                <a:srgbClr val="FFFFFF"/>
              </a:solidFill>
              <a:latin typeface="Arial" panose="020B0604020202020204" pitchFamily="34" charset="0"/>
              <a:cs typeface="Arial" panose="020B0604020202020204" pitchFamily="34" charset="0"/>
            </a:endParaRPr>
          </a:p>
          <a:p>
            <a:pPr lvl="2" indent="-228600">
              <a:lnSpc>
                <a:spcPct val="90000"/>
              </a:lnSpc>
              <a:spcAft>
                <a:spcPts val="600"/>
              </a:spcAft>
              <a:buFont typeface="Arial" panose="020B0604020202020204" pitchFamily="34" charset="0"/>
              <a:buChar char="•"/>
            </a:pPr>
            <a:r>
              <a:rPr lang="en-US" i="1" dirty="0" err="1">
                <a:solidFill>
                  <a:srgbClr val="FFFFFF"/>
                </a:solidFill>
                <a:effectLst/>
                <a:latin typeface="Arial" panose="020B0604020202020204" pitchFamily="34" charset="0"/>
                <a:cs typeface="Arial" panose="020B0604020202020204" pitchFamily="34" charset="0"/>
              </a:rPr>
              <a:t>Cầu</a:t>
            </a:r>
            <a:r>
              <a:rPr lang="en-US" i="1" dirty="0">
                <a:solidFill>
                  <a:srgbClr val="FFFFFF"/>
                </a:solidFill>
                <a:effectLst/>
                <a:latin typeface="Arial" panose="020B0604020202020204" pitchFamily="34" charset="0"/>
                <a:cs typeface="Arial" panose="020B0604020202020204" pitchFamily="34" charset="0"/>
              </a:rPr>
              <a:t> thang </a:t>
            </a:r>
            <a:r>
              <a:rPr lang="en-US" i="1" dirty="0" err="1">
                <a:solidFill>
                  <a:srgbClr val="FFFFFF"/>
                </a:solidFill>
                <a:effectLst/>
                <a:latin typeface="Arial" panose="020B0604020202020204" pitchFamily="34" charset="0"/>
                <a:cs typeface="Arial" panose="020B0604020202020204" pitchFamily="34" charset="0"/>
              </a:rPr>
              <a:t>chính</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có</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chức</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năng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giao</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thông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liên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hệ</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giữa</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các</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tẩng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nhà</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theo</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phương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đứng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phục</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vụ</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cho</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sản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xuất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kết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hợp</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đi</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lại</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quản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lý</a:t>
            </a:r>
            <a:r>
              <a:rPr lang="en-US" i="0" dirty="0">
                <a:solidFill>
                  <a:srgbClr val="FFFFFF"/>
                </a:solidFill>
                <a:effectLst/>
                <a:latin typeface="Arial" panose="020B0604020202020204" pitchFamily="34" charset="0"/>
                <a:cs typeface="Arial" panose="020B0604020202020204" pitchFamily="34" charset="0"/>
              </a:rPr>
              <a:t> – </a:t>
            </a:r>
            <a:r>
              <a:rPr lang="en-US" i="0" dirty="0" err="1">
                <a:solidFill>
                  <a:srgbClr val="FFFFFF"/>
                </a:solidFill>
                <a:effectLst/>
                <a:latin typeface="Arial" panose="020B0604020202020204" pitchFamily="34" charset="0"/>
                <a:cs typeface="Arial" panose="020B0604020202020204" pitchFamily="34" charset="0"/>
              </a:rPr>
              <a:t>sinh</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hoạt</a:t>
            </a:r>
            <a:r>
              <a:rPr lang="en-US" i="0" dirty="0">
                <a:solidFill>
                  <a:srgbClr val="FFFFFF"/>
                </a:solidFill>
                <a:effectLst/>
                <a:latin typeface="Arial" panose="020B0604020202020204" pitchFamily="34" charset="0"/>
                <a:cs typeface="Arial" panose="020B0604020202020204" pitchFamily="34" charset="0"/>
              </a:rPr>
              <a:t>.</a:t>
            </a:r>
            <a:r>
              <a:rPr lang="en-US" dirty="0">
                <a:solidFill>
                  <a:srgbClr val="FFFFFF"/>
                </a:solidFill>
                <a:latin typeface="Arial" panose="020B0604020202020204" pitchFamily="34" charset="0"/>
                <a:cs typeface="Arial" panose="020B0604020202020204" pitchFamily="34" charset="0"/>
              </a:rPr>
              <a:t> </a:t>
            </a:r>
          </a:p>
          <a:p>
            <a:pPr lvl="2" indent="-228600">
              <a:lnSpc>
                <a:spcPct val="90000"/>
              </a:lnSpc>
              <a:spcAft>
                <a:spcPts val="600"/>
              </a:spcAft>
              <a:buFont typeface="Arial" panose="020B0604020202020204" pitchFamily="34" charset="0"/>
              <a:buChar char="•"/>
            </a:pPr>
            <a:endParaRPr lang="en-US" dirty="0">
              <a:solidFill>
                <a:srgbClr val="FFFFFF"/>
              </a:solidFill>
              <a:latin typeface="Arial" panose="020B0604020202020204" pitchFamily="34" charset="0"/>
              <a:cs typeface="Arial" panose="020B0604020202020204" pitchFamily="34" charset="0"/>
            </a:endParaRPr>
          </a:p>
          <a:p>
            <a:pPr lvl="2" indent="-228600">
              <a:lnSpc>
                <a:spcPct val="90000"/>
              </a:lnSpc>
              <a:spcAft>
                <a:spcPts val="600"/>
              </a:spcAft>
              <a:buFont typeface="Arial" panose="020B0604020202020204" pitchFamily="34" charset="0"/>
              <a:buChar char="•"/>
            </a:pPr>
            <a:r>
              <a:rPr lang="en-US" i="1" dirty="0" err="1">
                <a:solidFill>
                  <a:srgbClr val="FFFFFF"/>
                </a:solidFill>
                <a:effectLst/>
                <a:latin typeface="Arial" panose="020B0604020202020204" pitchFamily="34" charset="0"/>
                <a:cs typeface="Arial" panose="020B0604020202020204" pitchFamily="34" charset="0"/>
              </a:rPr>
              <a:t>Cầu</a:t>
            </a:r>
            <a:r>
              <a:rPr lang="en-US" i="1" dirty="0">
                <a:solidFill>
                  <a:srgbClr val="FFFFFF"/>
                </a:solidFill>
                <a:effectLst/>
                <a:latin typeface="Arial" panose="020B0604020202020204" pitchFamily="34" charset="0"/>
                <a:cs typeface="Arial" panose="020B0604020202020204" pitchFamily="34" charset="0"/>
              </a:rPr>
              <a:t> thang </a:t>
            </a:r>
            <a:r>
              <a:rPr lang="en-US" i="1" dirty="0" err="1">
                <a:solidFill>
                  <a:srgbClr val="FFFFFF"/>
                </a:solidFill>
                <a:effectLst/>
                <a:latin typeface="Arial" panose="020B0604020202020204" pitchFamily="34" charset="0"/>
                <a:cs typeface="Arial" panose="020B0604020202020204" pitchFamily="34" charset="0"/>
              </a:rPr>
              <a:t>phụ</a:t>
            </a:r>
            <a:r>
              <a:rPr lang="en-US" i="1" dirty="0">
                <a:solidFill>
                  <a:srgbClr val="FFFFFF"/>
                </a:solidFill>
                <a:effectLst/>
                <a:latin typeface="Arial" panose="020B0604020202020204" pitchFamily="34" charset="0"/>
                <a:cs typeface="Arial" panose="020B0604020202020204" pitchFamily="34" charset="0"/>
              </a:rPr>
              <a:t> </a:t>
            </a:r>
            <a:r>
              <a:rPr lang="en-US" i="1" dirty="0" err="1">
                <a:solidFill>
                  <a:srgbClr val="FFFFFF"/>
                </a:solidFill>
                <a:effectLst/>
                <a:latin typeface="Arial" panose="020B0604020202020204" pitchFamily="34" charset="0"/>
                <a:cs typeface="Arial" panose="020B0604020202020204" pitchFamily="34" charset="0"/>
              </a:rPr>
              <a:t>trợ</a:t>
            </a:r>
            <a:r>
              <a:rPr lang="en-US" i="1" dirty="0">
                <a:solidFill>
                  <a:srgbClr val="FFFFFF"/>
                </a:solidFill>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phục</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vụ</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cho</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sản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xuất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dùng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cho</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công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nhân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lên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xuống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các</a:t>
            </a:r>
            <a:r>
              <a:rPr lang="en-US" dirty="0">
                <a:solidFill>
                  <a:srgbClr val="FFFFFF"/>
                </a:solidFill>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khu</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vực</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sản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xuất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độc</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lập</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lên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sàn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công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tác</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lên</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cầu</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trục</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v,v</a:t>
            </a:r>
            <a:r>
              <a:rPr lang="en-US" i="0" dirty="0">
                <a:solidFill>
                  <a:srgbClr val="FFFFFF"/>
                </a:solidFill>
                <a:effectLst/>
                <a:latin typeface="Arial" panose="020B0604020202020204" pitchFamily="34" charset="0"/>
                <a:cs typeface="Arial" panose="020B0604020202020204" pitchFamily="34" charset="0"/>
              </a:rPr>
              <a:t>… </a:t>
            </a:r>
            <a:br>
              <a:rPr lang="en-US" dirty="0">
                <a:solidFill>
                  <a:srgbClr val="FFFFFF"/>
                </a:solidFill>
                <a:latin typeface="Arial" panose="020B0604020202020204" pitchFamily="34" charset="0"/>
                <a:cs typeface="Arial" panose="020B0604020202020204" pitchFamily="34" charset="0"/>
              </a:rPr>
            </a:br>
            <a:endParaRPr lang="en-US" dirty="0">
              <a:solidFill>
                <a:srgbClr val="FFFFFF"/>
              </a:solidFill>
              <a:latin typeface="Arial" panose="020B0604020202020204" pitchFamily="34" charset="0"/>
              <a:cs typeface="Arial" panose="020B0604020202020204" pitchFamily="34" charset="0"/>
            </a:endParaRPr>
          </a:p>
          <a:p>
            <a:pPr lvl="2" indent="-228600">
              <a:lnSpc>
                <a:spcPct val="90000"/>
              </a:lnSpc>
              <a:spcAft>
                <a:spcPts val="600"/>
              </a:spcAft>
              <a:buFont typeface="Arial" panose="020B0604020202020204" pitchFamily="34" charset="0"/>
              <a:buChar char="•"/>
            </a:pPr>
            <a:r>
              <a:rPr lang="en-US" i="1" dirty="0" err="1">
                <a:solidFill>
                  <a:srgbClr val="FFFFFF"/>
                </a:solidFill>
                <a:effectLst/>
                <a:latin typeface="Arial" panose="020B0604020202020204" pitchFamily="34" charset="0"/>
                <a:cs typeface="Arial" panose="020B0604020202020204" pitchFamily="34" charset="0"/>
              </a:rPr>
              <a:t>Cầu</a:t>
            </a:r>
            <a:r>
              <a:rPr lang="en-US" i="1" dirty="0">
                <a:solidFill>
                  <a:srgbClr val="FFFFFF"/>
                </a:solidFill>
                <a:effectLst/>
                <a:latin typeface="Arial" panose="020B0604020202020204" pitchFamily="34" charset="0"/>
                <a:cs typeface="Arial" panose="020B0604020202020204" pitchFamily="34" charset="0"/>
              </a:rPr>
              <a:t> thang </a:t>
            </a:r>
            <a:r>
              <a:rPr lang="en-US" i="1" dirty="0" err="1">
                <a:solidFill>
                  <a:srgbClr val="FFFFFF"/>
                </a:solidFill>
                <a:effectLst/>
                <a:latin typeface="Arial" panose="020B0604020202020204" pitchFamily="34" charset="0"/>
                <a:cs typeface="Arial" panose="020B0604020202020204" pitchFamily="34" charset="0"/>
              </a:rPr>
              <a:t>thoát</a:t>
            </a:r>
            <a:r>
              <a:rPr lang="en-US" i="1" dirty="0">
                <a:solidFill>
                  <a:srgbClr val="FFFFFF"/>
                </a:solidFill>
                <a:effectLst/>
                <a:latin typeface="Arial" panose="020B0604020202020204" pitchFamily="34" charset="0"/>
                <a:cs typeface="Arial" panose="020B0604020202020204" pitchFamily="34" charset="0"/>
              </a:rPr>
              <a:t> </a:t>
            </a:r>
            <a:r>
              <a:rPr lang="en-US" i="1" dirty="0" err="1">
                <a:solidFill>
                  <a:srgbClr val="FFFFFF"/>
                </a:solidFill>
                <a:effectLst/>
                <a:latin typeface="Arial" panose="020B0604020202020204" pitchFamily="34" charset="0"/>
                <a:cs typeface="Arial" panose="020B0604020202020204" pitchFamily="34" charset="0"/>
              </a:rPr>
              <a:t>hiểm</a:t>
            </a:r>
            <a:r>
              <a:rPr lang="en-US" i="1" dirty="0">
                <a:solidFill>
                  <a:srgbClr val="FFFFFF"/>
                </a:solidFill>
                <a:effectLst/>
                <a:latin typeface="Arial" panose="020B0604020202020204" pitchFamily="34" charset="0"/>
                <a:cs typeface="Arial" panose="020B0604020202020204" pitchFamily="34" charset="0"/>
              </a:rPr>
              <a: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dùng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để</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thoát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người</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khi</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trong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nhà</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có</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cháy</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nổ</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phát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sinh</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chất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độc</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hại</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thường</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thiết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kế</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lắp</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đặt</a:t>
            </a:r>
            <a:r>
              <a:rPr lang="en-US" i="0" dirty="0">
                <a:solidFill>
                  <a:srgbClr val="FFFFFF"/>
                </a:solidFill>
                <a:effectLst/>
                <a:latin typeface="Arial" panose="020B0604020202020204" pitchFamily="34" charset="0"/>
                <a:cs typeface="Arial" panose="020B0604020202020204" pitchFamily="34" charset="0"/>
              </a:rPr>
              <a:t> </a:t>
            </a:r>
            <a:r>
              <a:rPr lang="en-US" i="0" dirty="0" err="1">
                <a:solidFill>
                  <a:srgbClr val="FFFFFF"/>
                </a:solidFill>
                <a:effectLst/>
                <a:latin typeface="Arial" panose="020B0604020202020204" pitchFamily="34" charset="0"/>
                <a:cs typeface="Arial" panose="020B0604020202020204" pitchFamily="34" charset="0"/>
              </a:rPr>
              <a:t>cho</a:t>
            </a:r>
            <a:r>
              <a:rPr lang="en-US" i="0" dirty="0">
                <a:solidFill>
                  <a:srgbClr val="FFFFFF"/>
                </a:solidFill>
                <a:effectLst/>
                <a:latin typeface="Arial" panose="020B0604020202020204" pitchFamily="34" charset="0"/>
                <a:cs typeface="Arial" panose="020B0604020202020204" pitchFamily="34" charset="0"/>
              </a:rPr>
              <a:t> NCNNT.</a:t>
            </a:r>
            <a:r>
              <a:rPr lang="en-US" dirty="0">
                <a:solidFill>
                  <a:srgbClr val="FFFFFF"/>
                </a:solidFill>
                <a:latin typeface="Arial" panose="020B0604020202020204" pitchFamily="34" charset="0"/>
                <a:cs typeface="Arial" panose="020B0604020202020204" pitchFamily="34" charset="0"/>
              </a:rPr>
              <a:t> </a:t>
            </a:r>
            <a:r>
              <a:rPr lang="vi-VN" sz="1800" b="0" i="0" dirty="0">
                <a:solidFill>
                  <a:schemeClr val="bg1"/>
                </a:solidFill>
                <a:effectLst/>
                <a:latin typeface="Arial" panose="020B0604020202020204" pitchFamily="34" charset="0"/>
                <a:cs typeface="Arial" panose="020B0604020202020204" pitchFamily="34" charset="0"/>
              </a:rPr>
              <a:t>Thang thoát hiểm tùy vào vị trí bố trí trên mặt bằng, được phân làm hai loại:</a:t>
            </a:r>
            <a:r>
              <a:rPr lang="en-US" sz="1800" b="0" i="0" dirty="0">
                <a:solidFill>
                  <a:schemeClr val="bg1"/>
                </a:solidFill>
                <a:effectLst/>
                <a:latin typeface="Arial" panose="020B0604020202020204" pitchFamily="34" charset="0"/>
                <a:cs typeface="Arial" panose="020B0604020202020204" pitchFamily="34" charset="0"/>
              </a:rPr>
              <a:t> </a:t>
            </a:r>
            <a:r>
              <a:rPr lang="en-US" i="1" dirty="0">
                <a:solidFill>
                  <a:schemeClr val="bg1"/>
                </a:solidFill>
                <a:latin typeface="Arial" panose="020B0604020202020204" pitchFamily="34" charset="0"/>
                <a:cs typeface="Arial" panose="020B0604020202020204" pitchFamily="34" charset="0"/>
              </a:rPr>
              <a:t>T</a:t>
            </a:r>
            <a:r>
              <a:rPr lang="vi-VN" sz="1800" b="0" i="1" dirty="0">
                <a:solidFill>
                  <a:schemeClr val="bg1"/>
                </a:solidFill>
                <a:effectLst/>
                <a:latin typeface="Arial" panose="020B0604020202020204" pitchFamily="34" charset="0"/>
                <a:cs typeface="Arial" panose="020B0604020202020204" pitchFamily="34" charset="0"/>
              </a:rPr>
              <a:t>hang kín và </a:t>
            </a:r>
            <a:r>
              <a:rPr lang="en-US" sz="1800" b="0" i="1" dirty="0">
                <a:solidFill>
                  <a:schemeClr val="bg1"/>
                </a:solidFill>
                <a:effectLst/>
                <a:latin typeface="Arial" panose="020B0604020202020204" pitchFamily="34" charset="0"/>
                <a:cs typeface="Arial" panose="020B0604020202020204" pitchFamily="34" charset="0"/>
              </a:rPr>
              <a:t>T</a:t>
            </a:r>
            <a:r>
              <a:rPr lang="vi-VN" sz="1800" b="0" i="1" dirty="0">
                <a:solidFill>
                  <a:schemeClr val="bg1"/>
                </a:solidFill>
                <a:effectLst/>
                <a:latin typeface="Arial" panose="020B0604020202020204" pitchFamily="34" charset="0"/>
                <a:cs typeface="Arial" panose="020B0604020202020204" pitchFamily="34" charset="0"/>
              </a:rPr>
              <a:t>hang hở</a:t>
            </a:r>
            <a:r>
              <a:rPr lang="vi-VN" i="1" dirty="0">
                <a:solidFill>
                  <a:schemeClr val="bg1"/>
                </a:solidFill>
                <a:latin typeface="Arial" panose="020B0604020202020204" pitchFamily="34" charset="0"/>
                <a:cs typeface="Arial" panose="020B0604020202020204" pitchFamily="34" charset="0"/>
              </a:rPr>
              <a:t> </a:t>
            </a:r>
            <a:br>
              <a:rPr lang="vi-VN" dirty="0"/>
            </a:br>
            <a:endParaRPr lang="en-US" dirty="0">
              <a:solidFill>
                <a:srgbClr val="FFFFF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957611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ình chữ nhật 3"/>
          <p:cNvSpPr/>
          <p:nvPr/>
        </p:nvSpPr>
        <p:spPr>
          <a:xfrm>
            <a:off x="1198240" y="633565"/>
            <a:ext cx="9792471" cy="3171423"/>
          </a:xfrm>
          <a:prstGeom prst="rect">
            <a:avLst/>
          </a:prstGeom>
        </p:spPr>
        <p:txBody>
          <a:bodyPr vert="horz" lIns="91440" tIns="45720" rIns="91440" bIns="45720" rtlCol="0">
            <a:noAutofit/>
          </a:bodyPr>
          <a:lstStyle/>
          <a:p>
            <a:pPr marL="457200" indent="-457200">
              <a:lnSpc>
                <a:spcPct val="90000"/>
              </a:lnSpc>
              <a:spcAft>
                <a:spcPts val="600"/>
              </a:spcAft>
              <a:buAutoNum type="alphaUcPeriod" startAt="2"/>
            </a:pPr>
            <a:r>
              <a:rPr lang="en-US" sz="2200" b="1" dirty="0">
                <a:solidFill>
                  <a:schemeClr val="tx1">
                    <a:lumMod val="95000"/>
                    <a:lumOff val="5000"/>
                  </a:schemeClr>
                </a:solidFill>
                <a:latin typeface="Arial" panose="020B0604020202020204" pitchFamily="34" charset="0"/>
                <a:cs typeface="Arial" panose="020B0604020202020204" pitchFamily="34" charset="0"/>
              </a:rPr>
              <a:t>PHẦN NỘI </a:t>
            </a:r>
            <a:r>
              <a:rPr lang="en-US" sz="2500" b="1" dirty="0">
                <a:solidFill>
                  <a:schemeClr val="tx1">
                    <a:lumMod val="95000"/>
                    <a:lumOff val="5000"/>
                  </a:schemeClr>
                </a:solidFill>
                <a:latin typeface="Arial" panose="020B0604020202020204" pitchFamily="34" charset="0"/>
                <a:cs typeface="Arial" panose="020B0604020202020204" pitchFamily="34" charset="0"/>
              </a:rPr>
              <a:t>DUNG</a:t>
            </a:r>
            <a:r>
              <a:rPr lang="en-US" sz="2200" dirty="0">
                <a:solidFill>
                  <a:schemeClr val="tx1">
                    <a:lumMod val="95000"/>
                    <a:lumOff val="5000"/>
                  </a:schemeClr>
                </a:solidFill>
                <a:latin typeface="Arial" panose="020B0604020202020204" pitchFamily="34" charset="0"/>
                <a:cs typeface="Arial" panose="020B0604020202020204" pitchFamily="34" charset="0"/>
              </a:rPr>
              <a:t>.</a:t>
            </a:r>
          </a:p>
          <a:p>
            <a:pPr marL="228600" lvl="1">
              <a:lnSpc>
                <a:spcPct val="90000"/>
              </a:lnSpc>
              <a:spcAft>
                <a:spcPts val="600"/>
              </a:spcAft>
            </a:pPr>
            <a:endParaRPr lang="en-US" b="1" dirty="0">
              <a:solidFill>
                <a:schemeClr val="tx1">
                  <a:lumMod val="95000"/>
                  <a:lumOff val="5000"/>
                </a:schemeClr>
              </a:solidFill>
              <a:latin typeface="Arial" panose="020B0604020202020204" pitchFamily="34" charset="0"/>
              <a:cs typeface="Arial" panose="020B0604020202020204" pitchFamily="34" charset="0"/>
            </a:endParaRPr>
          </a:p>
          <a:p>
            <a:pPr lvl="2" indent="-228600">
              <a:lnSpc>
                <a:spcPct val="90000"/>
              </a:lnSpc>
              <a:spcAft>
                <a:spcPts val="600"/>
              </a:spcAft>
              <a:buFont typeface="Arial" panose="020B0604020202020204" pitchFamily="34" charset="0"/>
              <a:buChar char="•"/>
            </a:pPr>
            <a:r>
              <a:rPr lang="vi-VN" sz="1800" b="1" i="0" dirty="0">
                <a:solidFill>
                  <a:srgbClr val="000000"/>
                </a:solidFill>
                <a:effectLst/>
                <a:latin typeface="Arial" panose="020B0604020202020204" pitchFamily="34" charset="0"/>
                <a:cs typeface="Arial" panose="020B0604020202020204" pitchFamily="34" charset="0"/>
              </a:rPr>
              <a:t>Cầu thang chữa cháy</a:t>
            </a:r>
            <a:r>
              <a:rPr lang="vi-VN" sz="1800" b="0" i="0" dirty="0">
                <a:solidFill>
                  <a:srgbClr val="000000"/>
                </a:solidFill>
                <a:effectLst/>
                <a:latin typeface="Arial" panose="020B0604020202020204" pitchFamily="34" charset="0"/>
                <a:cs typeface="Arial" panose="020B0604020202020204" pitchFamily="34" charset="0"/>
              </a:rPr>
              <a:t>: </a:t>
            </a:r>
            <a:endParaRPr lang="en-US" dirty="0">
              <a:solidFill>
                <a:srgbClr val="000000"/>
              </a:solidFill>
              <a:latin typeface="Arial" panose="020B0604020202020204" pitchFamily="34" charset="0"/>
              <a:cs typeface="Arial" panose="020B0604020202020204" pitchFamily="34" charset="0"/>
            </a:endParaRPr>
          </a:p>
          <a:p>
            <a:pPr lvl="3" indent="-228600">
              <a:lnSpc>
                <a:spcPct val="90000"/>
              </a:lnSpc>
              <a:spcAft>
                <a:spcPts val="600"/>
              </a:spcAft>
              <a:buFont typeface="Arial" panose="020B0604020202020204" pitchFamily="34" charset="0"/>
              <a:buChar char="•"/>
            </a:pPr>
            <a:r>
              <a:rPr lang="vi-VN" b="0" i="0" dirty="0">
                <a:solidFill>
                  <a:srgbClr val="000000"/>
                </a:solidFill>
                <a:effectLst/>
                <a:latin typeface="Arial" panose="020B0604020202020204" pitchFamily="34" charset="0"/>
                <a:cs typeface="Arial" panose="020B0604020202020204" pitchFamily="34" charset="0"/>
              </a:rPr>
              <a:t>thiết kế cho nhà có chiều cao hơn 10m, nhà có mái</a:t>
            </a:r>
            <a:br>
              <a:rPr lang="vi-VN" b="0" i="0" dirty="0">
                <a:solidFill>
                  <a:srgbClr val="000000"/>
                </a:solidFill>
                <a:effectLst/>
                <a:latin typeface="Arial" panose="020B0604020202020204" pitchFamily="34" charset="0"/>
                <a:cs typeface="Arial" panose="020B0604020202020204" pitchFamily="34" charset="0"/>
              </a:rPr>
            </a:br>
            <a:r>
              <a:rPr lang="vi-VN" b="0" i="0" dirty="0">
                <a:solidFill>
                  <a:srgbClr val="000000"/>
                </a:solidFill>
                <a:effectLst/>
                <a:latin typeface="Arial" panose="020B0604020202020204" pitchFamily="34" charset="0"/>
                <a:cs typeface="Arial" panose="020B0604020202020204" pitchFamily="34" charset="0"/>
              </a:rPr>
              <a:t>chênh lệch, có cửa mái chồng diêm.</a:t>
            </a:r>
            <a:endParaRPr lang="en-US" b="0" i="0" dirty="0">
              <a:solidFill>
                <a:srgbClr val="000000"/>
              </a:solidFill>
              <a:effectLst/>
              <a:latin typeface="Arial" panose="020B0604020202020204" pitchFamily="34" charset="0"/>
              <a:cs typeface="Arial" panose="020B0604020202020204" pitchFamily="34" charset="0"/>
            </a:endParaRPr>
          </a:p>
          <a:p>
            <a:pPr lvl="3" indent="-228600">
              <a:lnSpc>
                <a:spcPct val="90000"/>
              </a:lnSpc>
              <a:spcAft>
                <a:spcPts val="600"/>
              </a:spcAft>
              <a:buFont typeface="Arial" panose="020B0604020202020204" pitchFamily="34" charset="0"/>
              <a:buChar char="•"/>
            </a:pPr>
            <a:r>
              <a:rPr lang="vi-VN" b="0" i="0" dirty="0">
                <a:solidFill>
                  <a:srgbClr val="000000"/>
                </a:solidFill>
                <a:effectLst/>
                <a:latin typeface="Arial" panose="020B0604020202020204" pitchFamily="34" charset="0"/>
                <a:cs typeface="Arial" panose="020B0604020202020204" pitchFamily="34" charset="0"/>
              </a:rPr>
              <a:t>Khi nhà cao dưới 30m, nhà có mái chênh lệch, có cửa mái chồng diêm, thang được</a:t>
            </a:r>
            <a:br>
              <a:rPr lang="vi-VN" b="0" i="0" dirty="0">
                <a:solidFill>
                  <a:srgbClr val="000000"/>
                </a:solidFill>
                <a:effectLst/>
                <a:latin typeface="Arial" panose="020B0604020202020204" pitchFamily="34" charset="0"/>
                <a:cs typeface="Arial" panose="020B0604020202020204" pitchFamily="34" charset="0"/>
              </a:rPr>
            </a:br>
            <a:r>
              <a:rPr lang="vi-VN" b="0" i="0" dirty="0">
                <a:solidFill>
                  <a:srgbClr val="000000"/>
                </a:solidFill>
                <a:effectLst/>
                <a:latin typeface="Arial" panose="020B0604020202020204" pitchFamily="34" charset="0"/>
                <a:cs typeface="Arial" panose="020B0604020202020204" pitchFamily="34" charset="0"/>
              </a:rPr>
              <a:t>làm thẳng đứng với chiều rộng vế thang 0,6m, có lan can kiểu lồng.</a:t>
            </a:r>
            <a:endParaRPr lang="en-US" b="0" i="0" dirty="0">
              <a:solidFill>
                <a:srgbClr val="000000"/>
              </a:solidFill>
              <a:effectLst/>
              <a:latin typeface="Arial" panose="020B0604020202020204" pitchFamily="34" charset="0"/>
              <a:cs typeface="Arial" panose="020B0604020202020204" pitchFamily="34" charset="0"/>
            </a:endParaRPr>
          </a:p>
          <a:p>
            <a:pPr lvl="3" indent="-228600">
              <a:lnSpc>
                <a:spcPct val="90000"/>
              </a:lnSpc>
              <a:spcAft>
                <a:spcPts val="600"/>
              </a:spcAft>
              <a:buFont typeface="Arial" panose="020B0604020202020204" pitchFamily="34" charset="0"/>
              <a:buChar char="•"/>
            </a:pPr>
            <a:r>
              <a:rPr lang="vi-VN" b="0" i="0" dirty="0">
                <a:solidFill>
                  <a:srgbClr val="000000"/>
                </a:solidFill>
                <a:effectLst/>
                <a:latin typeface="Arial" panose="020B0604020202020204" pitchFamily="34" charset="0"/>
                <a:cs typeface="Arial" panose="020B0604020202020204" pitchFamily="34" charset="0"/>
              </a:rPr>
              <a:t>Khi nhà cao hơn 30m, vế thang được đặt nghiêng một góc &lt; 800, chiều rộng vế</a:t>
            </a:r>
            <a:br>
              <a:rPr lang="vi-VN" b="0" i="0" dirty="0">
                <a:solidFill>
                  <a:srgbClr val="000000"/>
                </a:solidFill>
                <a:effectLst/>
                <a:latin typeface="Arial" panose="020B0604020202020204" pitchFamily="34" charset="0"/>
                <a:cs typeface="Arial" panose="020B0604020202020204" pitchFamily="34" charset="0"/>
              </a:rPr>
            </a:br>
            <a:r>
              <a:rPr lang="vi-VN" b="0" i="0" dirty="0">
                <a:solidFill>
                  <a:srgbClr val="000000"/>
                </a:solidFill>
                <a:effectLst/>
                <a:latin typeface="Arial" panose="020B0604020202020204" pitchFamily="34" charset="0"/>
                <a:cs typeface="Arial" panose="020B0604020202020204" pitchFamily="34" charset="0"/>
              </a:rPr>
              <a:t>thang 0,7m, cứ lên cao 8m phải có một chiếu nghỉ có lan can bảo vệ. Khoảng cách</a:t>
            </a:r>
            <a:br>
              <a:rPr lang="vi-VN" b="0" i="0" dirty="0">
                <a:solidFill>
                  <a:srgbClr val="000000"/>
                </a:solidFill>
                <a:effectLst/>
                <a:latin typeface="Arial" panose="020B0604020202020204" pitchFamily="34" charset="0"/>
                <a:cs typeface="Arial" panose="020B0604020202020204" pitchFamily="34" charset="0"/>
              </a:rPr>
            </a:br>
            <a:r>
              <a:rPr lang="vi-VN" b="0" i="0" dirty="0">
                <a:solidFill>
                  <a:srgbClr val="000000"/>
                </a:solidFill>
                <a:effectLst/>
                <a:latin typeface="Arial" panose="020B0604020202020204" pitchFamily="34" charset="0"/>
                <a:cs typeface="Arial" panose="020B0604020202020204" pitchFamily="34" charset="0"/>
              </a:rPr>
              <a:t>các thang chữa cháy đặt theo chu vi nhà không quá 200m</a:t>
            </a:r>
            <a:r>
              <a:rPr lang="vi-VN" dirty="0">
                <a:latin typeface="Arial" panose="020B0604020202020204" pitchFamily="34" charset="0"/>
                <a:cs typeface="Arial" panose="020B0604020202020204" pitchFamily="34" charset="0"/>
              </a:rPr>
              <a:t> </a:t>
            </a:r>
            <a:br>
              <a:rPr lang="vi-VN" dirty="0"/>
            </a:br>
            <a:br>
              <a:rPr lang="vi-VN" dirty="0">
                <a:solidFill>
                  <a:schemeClr val="tx1">
                    <a:lumMod val="95000"/>
                    <a:lumOff val="5000"/>
                  </a:schemeClr>
                </a:solidFill>
              </a:rPr>
            </a:br>
            <a:endParaRPr lang="en-US" dirty="0">
              <a:solidFill>
                <a:schemeClr val="tx1">
                  <a:lumMod val="95000"/>
                  <a:lumOff val="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585375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Hình chữ nhật 7">
            <a:extLst>
              <a:ext uri="{FF2B5EF4-FFF2-40B4-BE49-F238E27FC236}">
                <a16:creationId xmlns:a16="http://schemas.microsoft.com/office/drawing/2014/main" id="{AF406775-EA0B-EB7C-278B-F0A2D60FDA1D}"/>
              </a:ext>
            </a:extLst>
          </p:cNvPr>
          <p:cNvSpPr/>
          <p:nvPr/>
        </p:nvSpPr>
        <p:spPr>
          <a:xfrm>
            <a:off x="639441" y="633565"/>
            <a:ext cx="3234059" cy="3171423"/>
          </a:xfrm>
          <a:prstGeom prst="rect">
            <a:avLst/>
          </a:prstGeom>
        </p:spPr>
        <p:txBody>
          <a:bodyPr vert="horz" lIns="91440" tIns="45720" rIns="91440" bIns="45720" rtlCol="0">
            <a:noAutofit/>
          </a:bodyPr>
          <a:lstStyle/>
          <a:p>
            <a:pPr marL="457200" indent="-457200">
              <a:lnSpc>
                <a:spcPct val="90000"/>
              </a:lnSpc>
              <a:spcAft>
                <a:spcPts val="600"/>
              </a:spcAft>
              <a:buAutoNum type="alphaUcPeriod" startAt="2"/>
            </a:pPr>
            <a:r>
              <a:rPr lang="en-US" sz="2200" b="1" dirty="0">
                <a:solidFill>
                  <a:schemeClr val="tx1">
                    <a:lumMod val="95000"/>
                    <a:lumOff val="5000"/>
                  </a:schemeClr>
                </a:solidFill>
                <a:latin typeface="Arial" panose="020B0604020202020204" pitchFamily="34" charset="0"/>
                <a:cs typeface="Arial" panose="020B0604020202020204" pitchFamily="34" charset="0"/>
              </a:rPr>
              <a:t>PHẦN NỘI </a:t>
            </a:r>
            <a:r>
              <a:rPr lang="en-US" sz="2500" b="1" dirty="0">
                <a:solidFill>
                  <a:schemeClr val="tx1">
                    <a:lumMod val="95000"/>
                    <a:lumOff val="5000"/>
                  </a:schemeClr>
                </a:solidFill>
                <a:latin typeface="Arial" panose="020B0604020202020204" pitchFamily="34" charset="0"/>
                <a:cs typeface="Arial" panose="020B0604020202020204" pitchFamily="34" charset="0"/>
              </a:rPr>
              <a:t>DUNG</a:t>
            </a:r>
            <a:r>
              <a:rPr lang="en-US" sz="2200" dirty="0">
                <a:solidFill>
                  <a:schemeClr val="tx1">
                    <a:lumMod val="95000"/>
                    <a:lumOff val="5000"/>
                  </a:schemeClr>
                </a:solidFill>
                <a:latin typeface="Arial" panose="020B0604020202020204" pitchFamily="34" charset="0"/>
                <a:cs typeface="Arial" panose="020B0604020202020204" pitchFamily="34" charset="0"/>
              </a:rPr>
              <a:t>.</a:t>
            </a:r>
          </a:p>
          <a:p>
            <a:pPr lvl="1">
              <a:lnSpc>
                <a:spcPct val="90000"/>
              </a:lnSpc>
              <a:spcAft>
                <a:spcPts val="600"/>
              </a:spcAft>
            </a:pPr>
            <a:endParaRPr lang="en-US" sz="2200" b="1" dirty="0">
              <a:solidFill>
                <a:schemeClr val="tx1">
                  <a:lumMod val="95000"/>
                  <a:lumOff val="5000"/>
                </a:schemeClr>
              </a:solidFill>
              <a:latin typeface="Arial" panose="020B0604020202020204" pitchFamily="34" charset="0"/>
              <a:cs typeface="Arial" panose="020B0604020202020204" pitchFamily="34" charset="0"/>
            </a:endParaRPr>
          </a:p>
          <a:p>
            <a:pPr lvl="1"/>
            <a:r>
              <a:rPr lang="vi-VN" b="1" dirty="0"/>
              <a:t>2. </a:t>
            </a:r>
            <a:r>
              <a:rPr lang="en-US" b="1" dirty="0" err="1">
                <a:latin typeface="Arial" panose="020B0604020202020204" pitchFamily="34" charset="0"/>
                <a:cs typeface="Arial" panose="020B0604020202020204" pitchFamily="34" charset="0"/>
              </a:rPr>
              <a:t>Cấu</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Tạo</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Từng</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Loại</a:t>
            </a:r>
            <a:r>
              <a:rPr lang="en-US" b="1" dirty="0">
                <a:latin typeface="Arial" panose="020B0604020202020204" pitchFamily="34" charset="0"/>
                <a:cs typeface="Arial" panose="020B0604020202020204" pitchFamily="34" charset="0"/>
              </a:rPr>
              <a:t> Thang</a:t>
            </a:r>
          </a:p>
          <a:p>
            <a:pPr lvl="2"/>
            <a:endParaRPr lang="en-US" dirty="0">
              <a:latin typeface="Arial" panose="020B0604020202020204" pitchFamily="34" charset="0"/>
              <a:cs typeface="Arial" panose="020B0604020202020204" pitchFamily="34" charset="0"/>
            </a:endParaRPr>
          </a:p>
        </p:txBody>
      </p:sp>
      <p:graphicFrame>
        <p:nvGraphicFramePr>
          <p:cNvPr id="19" name="Sơ đồ 18">
            <a:extLst>
              <a:ext uri="{FF2B5EF4-FFF2-40B4-BE49-F238E27FC236}">
                <a16:creationId xmlns:a16="http://schemas.microsoft.com/office/drawing/2014/main" id="{B5EC9DFF-B167-1CBA-A29A-121910FDB1C2}"/>
              </a:ext>
            </a:extLst>
          </p:cNvPr>
          <p:cNvGraphicFramePr/>
          <p:nvPr>
            <p:extLst>
              <p:ext uri="{D42A27DB-BD31-4B8C-83A1-F6EECF244321}">
                <p14:modId xmlns:p14="http://schemas.microsoft.com/office/powerpoint/2010/main" val="532051436"/>
              </p:ext>
            </p:extLst>
          </p:nvPr>
        </p:nvGraphicFramePr>
        <p:xfrm>
          <a:off x="4259711" y="499175"/>
          <a:ext cx="7538589" cy="58596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15037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Hình ảnh 6"/>
          <p:cNvPicPr>
            <a:picLocks noChangeAspect="1"/>
          </p:cNvPicPr>
          <p:nvPr/>
        </p:nvPicPr>
        <p:blipFill rotWithShape="1">
          <a:blip r:embed="rId2">
            <a:extLst>
              <a:ext uri="{28A0092B-C50C-407E-A947-70E740481C1C}">
                <a14:useLocalDpi xmlns:a14="http://schemas.microsoft.com/office/drawing/2010/main" val="0"/>
              </a:ext>
            </a:extLst>
          </a:blip>
          <a:srcRect l="3758" t="5598" r="4751" b="11187"/>
          <a:stretch/>
        </p:blipFill>
        <p:spPr>
          <a:xfrm>
            <a:off x="11874" y="0"/>
            <a:ext cx="12180125" cy="6858000"/>
          </a:xfrm>
          <a:prstGeom prst="rect">
            <a:avLst/>
          </a:prstGeom>
        </p:spPr>
      </p:pic>
      <p:sp>
        <p:nvSpPr>
          <p:cNvPr id="4" name="Hộp Văn bản 3"/>
          <p:cNvSpPr txBox="1"/>
          <p:nvPr/>
        </p:nvSpPr>
        <p:spPr>
          <a:xfrm>
            <a:off x="439386" y="296883"/>
            <a:ext cx="4144489" cy="1200329"/>
          </a:xfrm>
          <a:prstGeom prst="rect">
            <a:avLst/>
          </a:prstGeom>
          <a:noFill/>
        </p:spPr>
        <p:txBody>
          <a:bodyPr wrap="square" rtlCol="0">
            <a:spAutoFit/>
          </a:bodyPr>
          <a:lstStyle/>
          <a:p>
            <a:r>
              <a:rPr lang="vi-VN" b="1" dirty="0"/>
              <a:t>2. Mặt bằng tổng thể</a:t>
            </a:r>
            <a:endParaRPr lang="en-US" dirty="0"/>
          </a:p>
          <a:p>
            <a:r>
              <a:rPr lang="vi-VN" dirty="0"/>
              <a:t>2.1. Cảnh quan khu vực</a:t>
            </a:r>
            <a:endParaRPr lang="en-US" dirty="0"/>
          </a:p>
          <a:p>
            <a:r>
              <a:rPr lang="vi-VN" dirty="0"/>
              <a:t>2.2.2. Giao thông</a:t>
            </a:r>
            <a:endParaRPr lang="en-US" dirty="0"/>
          </a:p>
          <a:p>
            <a:endParaRPr lang="en-US" dirty="0"/>
          </a:p>
        </p:txBody>
      </p:sp>
      <p:sp>
        <p:nvSpPr>
          <p:cNvPr id="8" name="Hộp Văn bản 7"/>
          <p:cNvSpPr txBox="1"/>
          <p:nvPr/>
        </p:nvSpPr>
        <p:spPr>
          <a:xfrm rot="1728007">
            <a:off x="10296525" y="5219700"/>
            <a:ext cx="1185581" cy="276999"/>
          </a:xfrm>
          <a:prstGeom prst="rect">
            <a:avLst/>
          </a:prstGeom>
          <a:noFill/>
        </p:spPr>
        <p:txBody>
          <a:bodyPr wrap="none" rtlCol="0">
            <a:spAutoFit/>
          </a:bodyPr>
          <a:lstStyle/>
          <a:p>
            <a:r>
              <a:rPr lang="en-US" sz="1200" dirty="0"/>
              <a:t>Schuttevaerweg</a:t>
            </a:r>
          </a:p>
        </p:txBody>
      </p:sp>
      <p:sp>
        <p:nvSpPr>
          <p:cNvPr id="9" name="Hộp Văn bản 8"/>
          <p:cNvSpPr txBox="1"/>
          <p:nvPr/>
        </p:nvSpPr>
        <p:spPr>
          <a:xfrm rot="21139431">
            <a:off x="6029326" y="5607589"/>
            <a:ext cx="1185581" cy="276999"/>
          </a:xfrm>
          <a:prstGeom prst="rect">
            <a:avLst/>
          </a:prstGeom>
          <a:noFill/>
        </p:spPr>
        <p:txBody>
          <a:bodyPr wrap="none" rtlCol="0">
            <a:spAutoFit/>
          </a:bodyPr>
          <a:lstStyle/>
          <a:p>
            <a:r>
              <a:rPr lang="en-US" sz="1200" dirty="0"/>
              <a:t>Schuttevaerweg</a:t>
            </a:r>
          </a:p>
        </p:txBody>
      </p:sp>
      <p:sp>
        <p:nvSpPr>
          <p:cNvPr id="10" name="Hộp Văn bản 9"/>
          <p:cNvSpPr txBox="1"/>
          <p:nvPr/>
        </p:nvSpPr>
        <p:spPr>
          <a:xfrm rot="21139431">
            <a:off x="8387863" y="5219699"/>
            <a:ext cx="1185581" cy="276999"/>
          </a:xfrm>
          <a:prstGeom prst="rect">
            <a:avLst/>
          </a:prstGeom>
          <a:noFill/>
        </p:spPr>
        <p:txBody>
          <a:bodyPr wrap="none" rtlCol="0">
            <a:spAutoFit/>
          </a:bodyPr>
          <a:lstStyle/>
          <a:p>
            <a:r>
              <a:rPr lang="en-US" sz="1200" dirty="0"/>
              <a:t>Schuttevaerweg</a:t>
            </a:r>
          </a:p>
        </p:txBody>
      </p:sp>
      <p:sp>
        <p:nvSpPr>
          <p:cNvPr id="11" name="Hộp Văn bản 10"/>
          <p:cNvSpPr txBox="1"/>
          <p:nvPr/>
        </p:nvSpPr>
        <p:spPr>
          <a:xfrm rot="21139431">
            <a:off x="834538" y="6463220"/>
            <a:ext cx="1185581" cy="276999"/>
          </a:xfrm>
          <a:prstGeom prst="rect">
            <a:avLst/>
          </a:prstGeom>
          <a:noFill/>
        </p:spPr>
        <p:txBody>
          <a:bodyPr wrap="none" rtlCol="0">
            <a:spAutoFit/>
          </a:bodyPr>
          <a:lstStyle/>
          <a:p>
            <a:r>
              <a:rPr lang="en-US" sz="1200" dirty="0"/>
              <a:t>Schuttevaerweg</a:t>
            </a:r>
          </a:p>
        </p:txBody>
      </p:sp>
      <p:sp>
        <p:nvSpPr>
          <p:cNvPr id="12" name="Hộp Văn bản 11"/>
          <p:cNvSpPr txBox="1"/>
          <p:nvPr/>
        </p:nvSpPr>
        <p:spPr>
          <a:xfrm rot="21139431">
            <a:off x="4206388" y="6120320"/>
            <a:ext cx="1185581" cy="276999"/>
          </a:xfrm>
          <a:prstGeom prst="rect">
            <a:avLst/>
          </a:prstGeom>
          <a:noFill/>
        </p:spPr>
        <p:txBody>
          <a:bodyPr wrap="none" rtlCol="0">
            <a:spAutoFit/>
          </a:bodyPr>
          <a:lstStyle/>
          <a:p>
            <a:r>
              <a:rPr lang="en-US" sz="1200" dirty="0"/>
              <a:t>Schuttevaerweg</a:t>
            </a:r>
          </a:p>
        </p:txBody>
      </p:sp>
      <p:sp>
        <p:nvSpPr>
          <p:cNvPr id="13" name="Hộp Văn bản 12"/>
          <p:cNvSpPr txBox="1"/>
          <p:nvPr/>
        </p:nvSpPr>
        <p:spPr>
          <a:xfrm rot="3549891">
            <a:off x="1303328" y="4653214"/>
            <a:ext cx="996748" cy="276999"/>
          </a:xfrm>
          <a:prstGeom prst="rect">
            <a:avLst/>
          </a:prstGeom>
          <a:noFill/>
        </p:spPr>
        <p:txBody>
          <a:bodyPr wrap="none" rtlCol="0">
            <a:spAutoFit/>
          </a:bodyPr>
          <a:lstStyle/>
          <a:p>
            <a:r>
              <a:rPr lang="en-US" sz="1200" dirty="0"/>
              <a:t>Industrieweg</a:t>
            </a:r>
          </a:p>
        </p:txBody>
      </p:sp>
      <p:sp>
        <p:nvSpPr>
          <p:cNvPr id="14" name="Hộp Văn bản 13"/>
          <p:cNvSpPr txBox="1"/>
          <p:nvPr/>
        </p:nvSpPr>
        <p:spPr>
          <a:xfrm rot="3549891">
            <a:off x="87134" y="2583279"/>
            <a:ext cx="996748" cy="276999"/>
          </a:xfrm>
          <a:prstGeom prst="rect">
            <a:avLst/>
          </a:prstGeom>
          <a:noFill/>
        </p:spPr>
        <p:txBody>
          <a:bodyPr wrap="none" rtlCol="0">
            <a:spAutoFit/>
          </a:bodyPr>
          <a:lstStyle/>
          <a:p>
            <a:r>
              <a:rPr lang="en-US" sz="1200" dirty="0"/>
              <a:t>Industrieweg</a:t>
            </a:r>
          </a:p>
        </p:txBody>
      </p:sp>
      <p:sp>
        <p:nvSpPr>
          <p:cNvPr id="15" name="Hộp Văn bản 14"/>
          <p:cNvSpPr txBox="1"/>
          <p:nvPr/>
        </p:nvSpPr>
        <p:spPr>
          <a:xfrm rot="19573958">
            <a:off x="4164332" y="543971"/>
            <a:ext cx="1254895" cy="276999"/>
          </a:xfrm>
          <a:prstGeom prst="rect">
            <a:avLst/>
          </a:prstGeom>
          <a:noFill/>
        </p:spPr>
        <p:txBody>
          <a:bodyPr wrap="none" rtlCol="0">
            <a:spAutoFit/>
          </a:bodyPr>
          <a:lstStyle/>
          <a:p>
            <a:r>
              <a:rPr lang="en-US" sz="1200" dirty="0"/>
              <a:t>Graafstroomstrat</a:t>
            </a:r>
          </a:p>
        </p:txBody>
      </p:sp>
      <p:sp>
        <p:nvSpPr>
          <p:cNvPr id="16" name="Hộp Văn bản 15"/>
          <p:cNvSpPr txBox="1"/>
          <p:nvPr/>
        </p:nvSpPr>
        <p:spPr>
          <a:xfrm rot="19573958">
            <a:off x="1548628" y="2266476"/>
            <a:ext cx="1254895" cy="276999"/>
          </a:xfrm>
          <a:prstGeom prst="rect">
            <a:avLst/>
          </a:prstGeom>
          <a:noFill/>
        </p:spPr>
        <p:txBody>
          <a:bodyPr wrap="none" rtlCol="0">
            <a:spAutoFit/>
          </a:bodyPr>
          <a:lstStyle/>
          <a:p>
            <a:r>
              <a:rPr lang="en-US" sz="1200" dirty="0"/>
              <a:t>Graafstroomstrat</a:t>
            </a:r>
          </a:p>
        </p:txBody>
      </p:sp>
      <p:sp>
        <p:nvSpPr>
          <p:cNvPr id="17" name="Hộp Văn bản 16"/>
          <p:cNvSpPr txBox="1"/>
          <p:nvPr/>
        </p:nvSpPr>
        <p:spPr>
          <a:xfrm rot="19573958">
            <a:off x="-188062" y="3939757"/>
            <a:ext cx="1254895" cy="276999"/>
          </a:xfrm>
          <a:prstGeom prst="rect">
            <a:avLst/>
          </a:prstGeom>
          <a:noFill/>
        </p:spPr>
        <p:txBody>
          <a:bodyPr wrap="none" rtlCol="0">
            <a:spAutoFit/>
          </a:bodyPr>
          <a:lstStyle/>
          <a:p>
            <a:r>
              <a:rPr lang="en-US" sz="1200" dirty="0"/>
              <a:t>Graafstroomstrat</a:t>
            </a:r>
          </a:p>
        </p:txBody>
      </p:sp>
    </p:spTree>
    <p:extLst>
      <p:ext uri="{BB962C8B-B14F-4D97-AF65-F5344CB8AC3E}">
        <p14:creationId xmlns:p14="http://schemas.microsoft.com/office/powerpoint/2010/main" val="16519001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366</TotalTime>
  <Words>771</Words>
  <Application>Microsoft Office PowerPoint</Application>
  <PresentationFormat>Màn hình rộng</PresentationFormat>
  <Paragraphs>91</Paragraphs>
  <Slides>13</Slides>
  <Notes>0</Notes>
  <HiddenSlides>0</HiddenSlides>
  <MMClips>0</MMClips>
  <ScaleCrop>false</ScaleCrop>
  <HeadingPairs>
    <vt:vector size="6" baseType="variant">
      <vt:variant>
        <vt:lpstr>Phông được Dùng</vt:lpstr>
      </vt:variant>
      <vt:variant>
        <vt:i4>5</vt:i4>
      </vt:variant>
      <vt:variant>
        <vt:lpstr>Chủ đề</vt:lpstr>
      </vt:variant>
      <vt:variant>
        <vt:i4>1</vt:i4>
      </vt:variant>
      <vt:variant>
        <vt:lpstr>Tiêu đề Bản chiếu</vt:lpstr>
      </vt:variant>
      <vt:variant>
        <vt:i4>13</vt:i4>
      </vt:variant>
    </vt:vector>
  </HeadingPairs>
  <TitlesOfParts>
    <vt:vector size="19" baseType="lpstr">
      <vt:lpstr>Arial</vt:lpstr>
      <vt:lpstr>Calibri</vt:lpstr>
      <vt:lpstr>Calibri Light</vt:lpstr>
      <vt:lpstr>Cambria</vt:lpstr>
      <vt:lpstr>Times New Roman</vt:lpstr>
      <vt:lpstr>Office Theme</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 trình bày PowerPoint</dc:title>
  <dc:creator>HL2020</dc:creator>
  <cp:lastModifiedBy>Tran Khoa Ha</cp:lastModifiedBy>
  <cp:revision>76</cp:revision>
  <dcterms:created xsi:type="dcterms:W3CDTF">2022-12-25T14:35:46Z</dcterms:created>
  <dcterms:modified xsi:type="dcterms:W3CDTF">2023-01-06T06:08:45Z</dcterms:modified>
</cp:coreProperties>
</file>

<file path=docProps/thumbnail.jpeg>
</file>